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Agrandir Grand" pitchFamily="2" charset="77"/>
      <p:regular r:id="rId20"/>
    </p:embeddedFont>
    <p:embeddedFont>
      <p:font typeface="Agrandir Grand Bold" pitchFamily="2" charset="77"/>
      <p:regular r:id="rId21"/>
      <p:bold r:id="rId22"/>
    </p:embeddedFont>
    <p:embeddedFont>
      <p:font typeface="Horizon" panose="02000500000000000000" pitchFamily="2" charset="77"/>
      <p:regular r:id="rId23"/>
      <p:bold r:id="rId24"/>
    </p:embeddedFont>
    <p:embeddedFont>
      <p:font typeface="Inter" panose="020B0502030000000004" pitchFamily="34" charset="0"/>
      <p:regular r:id="rId25"/>
    </p:embeddedFont>
    <p:embeddedFont>
      <p:font typeface="Inter Bold" panose="020B0802030000000004" pitchFamily="34" charset="0"/>
      <p:regular r:id="rId26"/>
      <p:bold r:id="rId27"/>
    </p:embeddedFont>
    <p:embeddedFont>
      <p:font typeface="Liberation Sans" panose="020B0604020202020204" pitchFamily="34" charset="0"/>
      <p:regular r:id="rId28"/>
    </p:embeddedFont>
    <p:embeddedFont>
      <p:font typeface="Neue Montreal" pitchFamily="2" charset="0"/>
      <p:regular r:id="rId29"/>
    </p:embeddedFont>
    <p:embeddedFont>
      <p:font typeface="Neue Montreal Bold" pitchFamily="2" charset="0"/>
      <p:regular r:id="rId30"/>
      <p:bold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Bold" panose="020B0806030504020204" pitchFamily="34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 autoAdjust="0"/>
    <p:restoredTop sz="94597" autoAdjust="0"/>
  </p:normalViewPr>
  <p:slideViewPr>
    <p:cSldViewPr>
      <p:cViewPr varScale="1">
        <p:scale>
          <a:sx n="76" d="100"/>
          <a:sy n="76" d="100"/>
        </p:scale>
        <p:origin x="6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sv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148">
            <a:off x="-2675545" y="-4127052"/>
            <a:ext cx="18571789" cy="9525780"/>
          </a:xfrm>
          <a:custGeom>
            <a:avLst/>
            <a:gdLst/>
            <a:ahLst/>
            <a:cxnLst/>
            <a:rect l="l" t="t" r="r" b="b"/>
            <a:pathLst>
              <a:path w="18571789" h="9525780">
                <a:moveTo>
                  <a:pt x="0" y="0"/>
                </a:moveTo>
                <a:lnTo>
                  <a:pt x="18571790" y="0"/>
                </a:lnTo>
                <a:lnTo>
                  <a:pt x="18571790" y="9525780"/>
                </a:lnTo>
                <a:lnTo>
                  <a:pt x="0" y="95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979830" y="1072430"/>
            <a:ext cx="3279470" cy="784945"/>
            <a:chOff x="0" y="0"/>
            <a:chExt cx="863729" cy="2067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3729" cy="206735"/>
            </a:xfrm>
            <a:custGeom>
              <a:avLst/>
              <a:gdLst/>
              <a:ahLst/>
              <a:cxnLst/>
              <a:rect l="l" t="t" r="r" b="b"/>
              <a:pathLst>
                <a:path w="863729" h="206735">
                  <a:moveTo>
                    <a:pt x="103367" y="0"/>
                  </a:moveTo>
                  <a:lnTo>
                    <a:pt x="760362" y="0"/>
                  </a:lnTo>
                  <a:cubicBezTo>
                    <a:pt x="787776" y="0"/>
                    <a:pt x="814068" y="10890"/>
                    <a:pt x="833453" y="30276"/>
                  </a:cubicBezTo>
                  <a:cubicBezTo>
                    <a:pt x="852838" y="49661"/>
                    <a:pt x="863729" y="75953"/>
                    <a:pt x="863729" y="103367"/>
                  </a:cubicBezTo>
                  <a:lnTo>
                    <a:pt x="863729" y="103367"/>
                  </a:lnTo>
                  <a:cubicBezTo>
                    <a:pt x="863729" y="130782"/>
                    <a:pt x="852838" y="157074"/>
                    <a:pt x="833453" y="176459"/>
                  </a:cubicBezTo>
                  <a:cubicBezTo>
                    <a:pt x="814068" y="195844"/>
                    <a:pt x="787776" y="206735"/>
                    <a:pt x="760362" y="206735"/>
                  </a:cubicBezTo>
                  <a:lnTo>
                    <a:pt x="103367" y="206735"/>
                  </a:lnTo>
                  <a:cubicBezTo>
                    <a:pt x="75953" y="206735"/>
                    <a:pt x="49661" y="195844"/>
                    <a:pt x="30276" y="176459"/>
                  </a:cubicBezTo>
                  <a:cubicBezTo>
                    <a:pt x="10890" y="157074"/>
                    <a:pt x="0" y="130782"/>
                    <a:pt x="0" y="103367"/>
                  </a:cubicBezTo>
                  <a:lnTo>
                    <a:pt x="0" y="103367"/>
                  </a:lnTo>
                  <a:cubicBezTo>
                    <a:pt x="0" y="75953"/>
                    <a:pt x="10890" y="49661"/>
                    <a:pt x="30276" y="30276"/>
                  </a:cubicBezTo>
                  <a:cubicBezTo>
                    <a:pt x="49661" y="10890"/>
                    <a:pt x="75953" y="0"/>
                    <a:pt x="103367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63729" cy="2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75761" y="1344472"/>
            <a:ext cx="240861" cy="24086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0D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4801" y="1085935"/>
            <a:ext cx="1888274" cy="670474"/>
          </a:xfrm>
          <a:custGeom>
            <a:avLst/>
            <a:gdLst/>
            <a:ahLst/>
            <a:cxnLst/>
            <a:rect l="l" t="t" r="r" b="b"/>
            <a:pathLst>
              <a:path w="1888274" h="670474">
                <a:moveTo>
                  <a:pt x="0" y="0"/>
                </a:moveTo>
                <a:lnTo>
                  <a:pt x="1888275" y="0"/>
                </a:lnTo>
                <a:lnTo>
                  <a:pt x="1888275" y="670475"/>
                </a:lnTo>
                <a:lnTo>
                  <a:pt x="0" y="670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2852738"/>
            <a:ext cx="6462712" cy="325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5"/>
              </a:lnSpc>
            </a:pPr>
            <a:r>
              <a:rPr lang="en-US" sz="18996" dirty="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EVera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76362" y="1258210"/>
            <a:ext cx="225431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March,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1750" y="8614325"/>
            <a:ext cx="262076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Diana Shakhova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81750" y="8951595"/>
            <a:ext cx="371237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MaSc, SYDE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5398" y="6056399"/>
            <a:ext cx="969118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Increase the percentage of carbon-free energy in the grid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Neue Montreal Bold"/>
              <a:ea typeface="Neue Montreal Bold"/>
              <a:cs typeface="Neue Montreal Bold"/>
              <a:sym typeface="Neue Montreal Bold"/>
            </a:endParaRPr>
          </a:p>
        </p:txBody>
      </p:sp>
      <p:sp>
        <p:nvSpPr>
          <p:cNvPr id="15" name="Freeform 15"/>
          <p:cNvSpPr/>
          <p:nvPr/>
        </p:nvSpPr>
        <p:spPr>
          <a:xfrm rot="-1519681">
            <a:off x="5404999" y="1186395"/>
            <a:ext cx="18571789" cy="9525780"/>
          </a:xfrm>
          <a:custGeom>
            <a:avLst/>
            <a:gdLst/>
            <a:ahLst/>
            <a:cxnLst/>
            <a:rect l="l" t="t" r="r" b="b"/>
            <a:pathLst>
              <a:path w="18571789" h="9525780">
                <a:moveTo>
                  <a:pt x="0" y="0"/>
                </a:moveTo>
                <a:lnTo>
                  <a:pt x="18571789" y="0"/>
                </a:lnTo>
                <a:lnTo>
                  <a:pt x="18571789" y="9525780"/>
                </a:lnTo>
                <a:lnTo>
                  <a:pt x="0" y="9525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886825" y="2435119"/>
            <a:ext cx="7710963" cy="7710963"/>
          </a:xfrm>
          <a:custGeom>
            <a:avLst/>
            <a:gdLst/>
            <a:ahLst/>
            <a:cxnLst/>
            <a:rect l="l" t="t" r="r" b="b"/>
            <a:pathLst>
              <a:path w="7710963" h="7710963">
                <a:moveTo>
                  <a:pt x="0" y="0"/>
                </a:moveTo>
                <a:lnTo>
                  <a:pt x="7710963" y="0"/>
                </a:lnTo>
                <a:lnTo>
                  <a:pt x="7710963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043076" y="1149551"/>
            <a:ext cx="3495749" cy="48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Velocity Future Cities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8614325"/>
            <a:ext cx="262076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Anna Kudiakova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8951595"/>
            <a:ext cx="262076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MaSc, SYDE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485" y="1911877"/>
            <a:ext cx="4091376" cy="7956451"/>
            <a:chOff x="0" y="0"/>
            <a:chExt cx="1005993" cy="19563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5993" cy="1956344"/>
            </a:xfrm>
            <a:custGeom>
              <a:avLst/>
              <a:gdLst/>
              <a:ahLst/>
              <a:cxnLst/>
              <a:rect l="l" t="t" r="r" b="b"/>
              <a:pathLst>
                <a:path w="1005993" h="1956344">
                  <a:moveTo>
                    <a:pt x="68121" y="0"/>
                  </a:moveTo>
                  <a:lnTo>
                    <a:pt x="937872" y="0"/>
                  </a:lnTo>
                  <a:cubicBezTo>
                    <a:pt x="955939" y="0"/>
                    <a:pt x="973266" y="7177"/>
                    <a:pt x="986041" y="19952"/>
                  </a:cubicBezTo>
                  <a:cubicBezTo>
                    <a:pt x="998816" y="32727"/>
                    <a:pt x="1005993" y="50054"/>
                    <a:pt x="1005993" y="68121"/>
                  </a:cubicBezTo>
                  <a:lnTo>
                    <a:pt x="1005993" y="1888223"/>
                  </a:lnTo>
                  <a:cubicBezTo>
                    <a:pt x="1005993" y="1906289"/>
                    <a:pt x="998816" y="1923616"/>
                    <a:pt x="986041" y="1936391"/>
                  </a:cubicBezTo>
                  <a:cubicBezTo>
                    <a:pt x="973266" y="1949166"/>
                    <a:pt x="955939" y="1956344"/>
                    <a:pt x="937872" y="1956344"/>
                  </a:cubicBezTo>
                  <a:lnTo>
                    <a:pt x="68121" y="1956344"/>
                  </a:lnTo>
                  <a:cubicBezTo>
                    <a:pt x="50054" y="1956344"/>
                    <a:pt x="32727" y="1949166"/>
                    <a:pt x="19952" y="1936391"/>
                  </a:cubicBezTo>
                  <a:cubicBezTo>
                    <a:pt x="7177" y="1923616"/>
                    <a:pt x="0" y="1906289"/>
                    <a:pt x="0" y="1888223"/>
                  </a:cubicBezTo>
                  <a:lnTo>
                    <a:pt x="0" y="68121"/>
                  </a:lnTo>
                  <a:cubicBezTo>
                    <a:pt x="0" y="50054"/>
                    <a:pt x="7177" y="32727"/>
                    <a:pt x="19952" y="19952"/>
                  </a:cubicBezTo>
                  <a:cubicBezTo>
                    <a:pt x="32727" y="7177"/>
                    <a:pt x="50054" y="0"/>
                    <a:pt x="68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1B8D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05993" cy="202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86622" y="1911877"/>
            <a:ext cx="4091376" cy="7956451"/>
            <a:chOff x="0" y="0"/>
            <a:chExt cx="1005993" cy="1956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5993" cy="1956344"/>
            </a:xfrm>
            <a:custGeom>
              <a:avLst/>
              <a:gdLst/>
              <a:ahLst/>
              <a:cxnLst/>
              <a:rect l="l" t="t" r="r" b="b"/>
              <a:pathLst>
                <a:path w="1005993" h="1956344">
                  <a:moveTo>
                    <a:pt x="68121" y="0"/>
                  </a:moveTo>
                  <a:lnTo>
                    <a:pt x="937872" y="0"/>
                  </a:lnTo>
                  <a:cubicBezTo>
                    <a:pt x="955939" y="0"/>
                    <a:pt x="973266" y="7177"/>
                    <a:pt x="986041" y="19952"/>
                  </a:cubicBezTo>
                  <a:cubicBezTo>
                    <a:pt x="998816" y="32727"/>
                    <a:pt x="1005993" y="50054"/>
                    <a:pt x="1005993" y="68121"/>
                  </a:cubicBezTo>
                  <a:lnTo>
                    <a:pt x="1005993" y="1888223"/>
                  </a:lnTo>
                  <a:cubicBezTo>
                    <a:pt x="1005993" y="1906289"/>
                    <a:pt x="998816" y="1923616"/>
                    <a:pt x="986041" y="1936391"/>
                  </a:cubicBezTo>
                  <a:cubicBezTo>
                    <a:pt x="973266" y="1949166"/>
                    <a:pt x="955939" y="1956344"/>
                    <a:pt x="937872" y="1956344"/>
                  </a:cubicBezTo>
                  <a:lnTo>
                    <a:pt x="68121" y="1956344"/>
                  </a:lnTo>
                  <a:cubicBezTo>
                    <a:pt x="50054" y="1956344"/>
                    <a:pt x="32727" y="1949166"/>
                    <a:pt x="19952" y="1936391"/>
                  </a:cubicBezTo>
                  <a:cubicBezTo>
                    <a:pt x="7177" y="1923616"/>
                    <a:pt x="0" y="1906289"/>
                    <a:pt x="0" y="1888223"/>
                  </a:cubicBezTo>
                  <a:lnTo>
                    <a:pt x="0" y="68121"/>
                  </a:lnTo>
                  <a:cubicBezTo>
                    <a:pt x="0" y="50054"/>
                    <a:pt x="7177" y="32727"/>
                    <a:pt x="19952" y="19952"/>
                  </a:cubicBezTo>
                  <a:cubicBezTo>
                    <a:pt x="32727" y="7177"/>
                    <a:pt x="50054" y="0"/>
                    <a:pt x="681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1B8D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05993" cy="202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49053" y="1911877"/>
            <a:ext cx="4099444" cy="7956451"/>
            <a:chOff x="0" y="0"/>
            <a:chExt cx="1007977" cy="19563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7977" cy="1956344"/>
            </a:xfrm>
            <a:custGeom>
              <a:avLst/>
              <a:gdLst/>
              <a:ahLst/>
              <a:cxnLst/>
              <a:rect l="l" t="t" r="r" b="b"/>
              <a:pathLst>
                <a:path w="1007977" h="1956344">
                  <a:moveTo>
                    <a:pt x="67987" y="0"/>
                  </a:moveTo>
                  <a:lnTo>
                    <a:pt x="939990" y="0"/>
                  </a:lnTo>
                  <a:cubicBezTo>
                    <a:pt x="977538" y="0"/>
                    <a:pt x="1007977" y="30439"/>
                    <a:pt x="1007977" y="67987"/>
                  </a:cubicBezTo>
                  <a:lnTo>
                    <a:pt x="1007977" y="1888356"/>
                  </a:lnTo>
                  <a:cubicBezTo>
                    <a:pt x="1007977" y="1925905"/>
                    <a:pt x="977538" y="1956344"/>
                    <a:pt x="939990" y="1956344"/>
                  </a:cubicBezTo>
                  <a:lnTo>
                    <a:pt x="67987" y="1956344"/>
                  </a:lnTo>
                  <a:cubicBezTo>
                    <a:pt x="49956" y="1956344"/>
                    <a:pt x="32663" y="1949181"/>
                    <a:pt x="19913" y="1936431"/>
                  </a:cubicBezTo>
                  <a:cubicBezTo>
                    <a:pt x="7163" y="1923681"/>
                    <a:pt x="0" y="1906388"/>
                    <a:pt x="0" y="1888356"/>
                  </a:cubicBezTo>
                  <a:lnTo>
                    <a:pt x="0" y="67987"/>
                  </a:lnTo>
                  <a:cubicBezTo>
                    <a:pt x="0" y="30439"/>
                    <a:pt x="30439" y="0"/>
                    <a:pt x="679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1B8D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007977" cy="202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24191" y="1911877"/>
            <a:ext cx="4380134" cy="7956451"/>
            <a:chOff x="0" y="0"/>
            <a:chExt cx="1076994" cy="19563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6994" cy="1956344"/>
            </a:xfrm>
            <a:custGeom>
              <a:avLst/>
              <a:gdLst/>
              <a:ahLst/>
              <a:cxnLst/>
              <a:rect l="l" t="t" r="r" b="b"/>
              <a:pathLst>
                <a:path w="1076994" h="1956344">
                  <a:moveTo>
                    <a:pt x="63630" y="0"/>
                  </a:moveTo>
                  <a:lnTo>
                    <a:pt x="1013363" y="0"/>
                  </a:lnTo>
                  <a:cubicBezTo>
                    <a:pt x="1048505" y="0"/>
                    <a:pt x="1076994" y="28488"/>
                    <a:pt x="1076994" y="63630"/>
                  </a:cubicBezTo>
                  <a:lnTo>
                    <a:pt x="1076994" y="1892713"/>
                  </a:lnTo>
                  <a:cubicBezTo>
                    <a:pt x="1076994" y="1927855"/>
                    <a:pt x="1048505" y="1956344"/>
                    <a:pt x="1013363" y="1956344"/>
                  </a:cubicBezTo>
                  <a:lnTo>
                    <a:pt x="63630" y="1956344"/>
                  </a:lnTo>
                  <a:cubicBezTo>
                    <a:pt x="46754" y="1956344"/>
                    <a:pt x="30570" y="1949640"/>
                    <a:pt x="18637" y="1937707"/>
                  </a:cubicBezTo>
                  <a:cubicBezTo>
                    <a:pt x="6704" y="1925774"/>
                    <a:pt x="0" y="1909589"/>
                    <a:pt x="0" y="1892713"/>
                  </a:cubicBezTo>
                  <a:lnTo>
                    <a:pt x="0" y="63630"/>
                  </a:lnTo>
                  <a:cubicBezTo>
                    <a:pt x="0" y="28488"/>
                    <a:pt x="28488" y="0"/>
                    <a:pt x="63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1B8D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076994" cy="20230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5117" y="5742175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5" y="0"/>
                </a:lnTo>
                <a:lnTo>
                  <a:pt x="277385" y="277385"/>
                </a:lnTo>
                <a:lnTo>
                  <a:pt x="0" y="277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354447" y="7055229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4" y="0"/>
                </a:lnTo>
                <a:lnTo>
                  <a:pt x="277384" y="277384"/>
                </a:lnTo>
                <a:lnTo>
                  <a:pt x="0" y="27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418086" y="5790125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5" y="0"/>
                </a:lnTo>
                <a:lnTo>
                  <a:pt x="277385" y="277384"/>
                </a:lnTo>
                <a:lnTo>
                  <a:pt x="0" y="27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088884" y="5603483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5" y="0"/>
                </a:lnTo>
                <a:lnTo>
                  <a:pt x="277385" y="277385"/>
                </a:lnTo>
                <a:lnTo>
                  <a:pt x="0" y="277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22346" y="4429122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5" y="0"/>
                </a:lnTo>
                <a:lnTo>
                  <a:pt x="277385" y="277384"/>
                </a:lnTo>
                <a:lnTo>
                  <a:pt x="0" y="27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354447" y="4429122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4" y="0"/>
                </a:lnTo>
                <a:lnTo>
                  <a:pt x="277384" y="277384"/>
                </a:lnTo>
                <a:lnTo>
                  <a:pt x="0" y="27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5088884" y="4429122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5" y="0"/>
                </a:lnTo>
                <a:lnTo>
                  <a:pt x="277385" y="277384"/>
                </a:lnTo>
                <a:lnTo>
                  <a:pt x="0" y="27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3906432" y="3437754"/>
            <a:ext cx="3184833" cy="474394"/>
            <a:chOff x="0" y="0"/>
            <a:chExt cx="783091" cy="1166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83091" cy="116645"/>
            </a:xfrm>
            <a:custGeom>
              <a:avLst/>
              <a:gdLst/>
              <a:ahLst/>
              <a:cxnLst/>
              <a:rect l="l" t="t" r="r" b="b"/>
              <a:pathLst>
                <a:path w="783091" h="116645">
                  <a:moveTo>
                    <a:pt x="58322" y="0"/>
                  </a:moveTo>
                  <a:lnTo>
                    <a:pt x="724769" y="0"/>
                  </a:lnTo>
                  <a:cubicBezTo>
                    <a:pt x="740237" y="0"/>
                    <a:pt x="755071" y="6145"/>
                    <a:pt x="766009" y="17082"/>
                  </a:cubicBezTo>
                  <a:cubicBezTo>
                    <a:pt x="776947" y="28020"/>
                    <a:pt x="783091" y="42854"/>
                    <a:pt x="783091" y="58322"/>
                  </a:cubicBezTo>
                  <a:lnTo>
                    <a:pt x="783091" y="58322"/>
                  </a:lnTo>
                  <a:cubicBezTo>
                    <a:pt x="783091" y="73790"/>
                    <a:pt x="776947" y="88625"/>
                    <a:pt x="766009" y="99562"/>
                  </a:cubicBezTo>
                  <a:cubicBezTo>
                    <a:pt x="755071" y="110500"/>
                    <a:pt x="740237" y="116645"/>
                    <a:pt x="724769" y="116645"/>
                  </a:cubicBezTo>
                  <a:lnTo>
                    <a:pt x="58322" y="116645"/>
                  </a:lnTo>
                  <a:cubicBezTo>
                    <a:pt x="42854" y="116645"/>
                    <a:pt x="28020" y="110500"/>
                    <a:pt x="17082" y="99562"/>
                  </a:cubicBezTo>
                  <a:cubicBezTo>
                    <a:pt x="6145" y="88625"/>
                    <a:pt x="0" y="73790"/>
                    <a:pt x="0" y="58322"/>
                  </a:cubicBezTo>
                  <a:lnTo>
                    <a:pt x="0" y="58322"/>
                  </a:lnTo>
                  <a:cubicBezTo>
                    <a:pt x="0" y="42854"/>
                    <a:pt x="6145" y="28020"/>
                    <a:pt x="17082" y="17082"/>
                  </a:cubicBezTo>
                  <a:cubicBezTo>
                    <a:pt x="28020" y="6145"/>
                    <a:pt x="42854" y="0"/>
                    <a:pt x="58322" y="0"/>
                  </a:cubicBezTo>
                  <a:close/>
                </a:path>
              </a:pathLst>
            </a:custGeom>
            <a:solidFill>
              <a:srgbClr val="2D8BB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783091" cy="183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1882" y="8895903"/>
            <a:ext cx="2914883" cy="629290"/>
            <a:chOff x="0" y="0"/>
            <a:chExt cx="716716" cy="15473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6716" cy="154731"/>
            </a:xfrm>
            <a:custGeom>
              <a:avLst/>
              <a:gdLst/>
              <a:ahLst/>
              <a:cxnLst/>
              <a:rect l="l" t="t" r="r" b="b"/>
              <a:pathLst>
                <a:path w="716716" h="154731">
                  <a:moveTo>
                    <a:pt x="77365" y="0"/>
                  </a:moveTo>
                  <a:lnTo>
                    <a:pt x="639350" y="0"/>
                  </a:lnTo>
                  <a:cubicBezTo>
                    <a:pt x="682078" y="0"/>
                    <a:pt x="716716" y="34638"/>
                    <a:pt x="716716" y="77365"/>
                  </a:cubicBezTo>
                  <a:lnTo>
                    <a:pt x="716716" y="77365"/>
                  </a:lnTo>
                  <a:cubicBezTo>
                    <a:pt x="716716" y="120093"/>
                    <a:pt x="682078" y="154731"/>
                    <a:pt x="639350" y="154731"/>
                  </a:cubicBezTo>
                  <a:lnTo>
                    <a:pt x="77365" y="154731"/>
                  </a:lnTo>
                  <a:cubicBezTo>
                    <a:pt x="34638" y="154731"/>
                    <a:pt x="0" y="120093"/>
                    <a:pt x="0" y="77365"/>
                  </a:cubicBezTo>
                  <a:lnTo>
                    <a:pt x="0" y="77365"/>
                  </a:lnTo>
                  <a:cubicBezTo>
                    <a:pt x="0" y="34638"/>
                    <a:pt x="34638" y="0"/>
                    <a:pt x="773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8DE6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716716" cy="221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05989" y="8895903"/>
            <a:ext cx="2914883" cy="629290"/>
            <a:chOff x="0" y="0"/>
            <a:chExt cx="716716" cy="1547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16716" cy="154731"/>
            </a:xfrm>
            <a:custGeom>
              <a:avLst/>
              <a:gdLst/>
              <a:ahLst/>
              <a:cxnLst/>
              <a:rect l="l" t="t" r="r" b="b"/>
              <a:pathLst>
                <a:path w="716716" h="154731">
                  <a:moveTo>
                    <a:pt x="77365" y="0"/>
                  </a:moveTo>
                  <a:lnTo>
                    <a:pt x="639350" y="0"/>
                  </a:lnTo>
                  <a:cubicBezTo>
                    <a:pt x="682078" y="0"/>
                    <a:pt x="716716" y="34638"/>
                    <a:pt x="716716" y="77365"/>
                  </a:cubicBezTo>
                  <a:lnTo>
                    <a:pt x="716716" y="77365"/>
                  </a:lnTo>
                  <a:cubicBezTo>
                    <a:pt x="716716" y="120093"/>
                    <a:pt x="682078" y="154731"/>
                    <a:pt x="639350" y="154731"/>
                  </a:cubicBezTo>
                  <a:lnTo>
                    <a:pt x="77365" y="154731"/>
                  </a:lnTo>
                  <a:cubicBezTo>
                    <a:pt x="34638" y="154731"/>
                    <a:pt x="0" y="120093"/>
                    <a:pt x="0" y="77365"/>
                  </a:cubicBezTo>
                  <a:lnTo>
                    <a:pt x="0" y="77365"/>
                  </a:lnTo>
                  <a:cubicBezTo>
                    <a:pt x="0" y="34638"/>
                    <a:pt x="34638" y="0"/>
                    <a:pt x="77365" y="0"/>
                  </a:cubicBezTo>
                  <a:close/>
                </a:path>
              </a:pathLst>
            </a:custGeom>
            <a:solidFill>
              <a:srgbClr val="68DE6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716716" cy="221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368420" y="8895903"/>
            <a:ext cx="2914883" cy="629290"/>
            <a:chOff x="0" y="0"/>
            <a:chExt cx="716716" cy="1547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16716" cy="154731"/>
            </a:xfrm>
            <a:custGeom>
              <a:avLst/>
              <a:gdLst/>
              <a:ahLst/>
              <a:cxnLst/>
              <a:rect l="l" t="t" r="r" b="b"/>
              <a:pathLst>
                <a:path w="716716" h="154731">
                  <a:moveTo>
                    <a:pt x="77365" y="0"/>
                  </a:moveTo>
                  <a:lnTo>
                    <a:pt x="639350" y="0"/>
                  </a:lnTo>
                  <a:cubicBezTo>
                    <a:pt x="682078" y="0"/>
                    <a:pt x="716716" y="34638"/>
                    <a:pt x="716716" y="77365"/>
                  </a:cubicBezTo>
                  <a:lnTo>
                    <a:pt x="716716" y="77365"/>
                  </a:lnTo>
                  <a:cubicBezTo>
                    <a:pt x="716716" y="120093"/>
                    <a:pt x="682078" y="154731"/>
                    <a:pt x="639350" y="154731"/>
                  </a:cubicBezTo>
                  <a:lnTo>
                    <a:pt x="77365" y="154731"/>
                  </a:lnTo>
                  <a:cubicBezTo>
                    <a:pt x="34638" y="154731"/>
                    <a:pt x="0" y="120093"/>
                    <a:pt x="0" y="77365"/>
                  </a:cubicBezTo>
                  <a:lnTo>
                    <a:pt x="0" y="77365"/>
                  </a:lnTo>
                  <a:cubicBezTo>
                    <a:pt x="0" y="34638"/>
                    <a:pt x="34638" y="0"/>
                    <a:pt x="773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8DE6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716716" cy="221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256816" y="8895903"/>
            <a:ext cx="2914883" cy="629290"/>
            <a:chOff x="0" y="0"/>
            <a:chExt cx="716716" cy="1547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16716" cy="154731"/>
            </a:xfrm>
            <a:custGeom>
              <a:avLst/>
              <a:gdLst/>
              <a:ahLst/>
              <a:cxnLst/>
              <a:rect l="l" t="t" r="r" b="b"/>
              <a:pathLst>
                <a:path w="716716" h="154731">
                  <a:moveTo>
                    <a:pt x="77365" y="0"/>
                  </a:moveTo>
                  <a:lnTo>
                    <a:pt x="639350" y="0"/>
                  </a:lnTo>
                  <a:cubicBezTo>
                    <a:pt x="682078" y="0"/>
                    <a:pt x="716716" y="34638"/>
                    <a:pt x="716716" y="77365"/>
                  </a:cubicBezTo>
                  <a:lnTo>
                    <a:pt x="716716" y="77365"/>
                  </a:lnTo>
                  <a:cubicBezTo>
                    <a:pt x="716716" y="120093"/>
                    <a:pt x="682078" y="154731"/>
                    <a:pt x="639350" y="154731"/>
                  </a:cubicBezTo>
                  <a:lnTo>
                    <a:pt x="77365" y="154731"/>
                  </a:lnTo>
                  <a:cubicBezTo>
                    <a:pt x="34638" y="154731"/>
                    <a:pt x="0" y="120093"/>
                    <a:pt x="0" y="77365"/>
                  </a:cubicBezTo>
                  <a:lnTo>
                    <a:pt x="0" y="77365"/>
                  </a:lnTo>
                  <a:cubicBezTo>
                    <a:pt x="0" y="34638"/>
                    <a:pt x="34638" y="0"/>
                    <a:pt x="773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8DE6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716716" cy="221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414460" y="3437754"/>
            <a:ext cx="3713397" cy="474394"/>
            <a:chOff x="0" y="0"/>
            <a:chExt cx="913055" cy="11664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3055" cy="116645"/>
            </a:xfrm>
            <a:custGeom>
              <a:avLst/>
              <a:gdLst/>
              <a:ahLst/>
              <a:cxnLst/>
              <a:rect l="l" t="t" r="r" b="b"/>
              <a:pathLst>
                <a:path w="913055" h="116645">
                  <a:moveTo>
                    <a:pt x="58322" y="0"/>
                  </a:moveTo>
                  <a:lnTo>
                    <a:pt x="854733" y="0"/>
                  </a:lnTo>
                  <a:cubicBezTo>
                    <a:pt x="870201" y="0"/>
                    <a:pt x="885036" y="6145"/>
                    <a:pt x="895973" y="17082"/>
                  </a:cubicBezTo>
                  <a:cubicBezTo>
                    <a:pt x="906911" y="28020"/>
                    <a:pt x="913055" y="42854"/>
                    <a:pt x="913055" y="58322"/>
                  </a:cubicBezTo>
                  <a:lnTo>
                    <a:pt x="913055" y="58322"/>
                  </a:lnTo>
                  <a:cubicBezTo>
                    <a:pt x="913055" y="73790"/>
                    <a:pt x="906911" y="88625"/>
                    <a:pt x="895973" y="99562"/>
                  </a:cubicBezTo>
                  <a:cubicBezTo>
                    <a:pt x="885036" y="110500"/>
                    <a:pt x="870201" y="116645"/>
                    <a:pt x="854733" y="116645"/>
                  </a:cubicBezTo>
                  <a:lnTo>
                    <a:pt x="58322" y="116645"/>
                  </a:lnTo>
                  <a:cubicBezTo>
                    <a:pt x="42854" y="116645"/>
                    <a:pt x="28020" y="110500"/>
                    <a:pt x="17082" y="99562"/>
                  </a:cubicBezTo>
                  <a:cubicBezTo>
                    <a:pt x="6145" y="88625"/>
                    <a:pt x="0" y="73790"/>
                    <a:pt x="0" y="58322"/>
                  </a:cubicBezTo>
                  <a:lnTo>
                    <a:pt x="0" y="58322"/>
                  </a:lnTo>
                  <a:cubicBezTo>
                    <a:pt x="0" y="42854"/>
                    <a:pt x="6145" y="28020"/>
                    <a:pt x="17082" y="17082"/>
                  </a:cubicBezTo>
                  <a:cubicBezTo>
                    <a:pt x="28020" y="6145"/>
                    <a:pt x="42854" y="0"/>
                    <a:pt x="58322" y="0"/>
                  </a:cubicBezTo>
                  <a:close/>
                </a:path>
              </a:pathLst>
            </a:custGeom>
            <a:solidFill>
              <a:srgbClr val="2D8BB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913055" cy="183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>
            <a:off x="13868548" y="5782831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5" y="0"/>
                </a:lnTo>
                <a:lnTo>
                  <a:pt x="277385" y="277385"/>
                </a:lnTo>
                <a:lnTo>
                  <a:pt x="0" y="277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3868548" y="7060341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5" y="0"/>
                </a:lnTo>
                <a:lnTo>
                  <a:pt x="277385" y="277384"/>
                </a:lnTo>
                <a:lnTo>
                  <a:pt x="0" y="27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3906432" y="4505322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4" y="0"/>
                </a:lnTo>
                <a:lnTo>
                  <a:pt x="277384" y="277384"/>
                </a:lnTo>
                <a:lnTo>
                  <a:pt x="0" y="27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2385581" y="1513629"/>
            <a:ext cx="728992" cy="1197522"/>
          </a:xfrm>
          <a:custGeom>
            <a:avLst/>
            <a:gdLst/>
            <a:ahLst/>
            <a:cxnLst/>
            <a:rect l="l" t="t" r="r" b="b"/>
            <a:pathLst>
              <a:path w="728992" h="1197522">
                <a:moveTo>
                  <a:pt x="0" y="0"/>
                </a:moveTo>
                <a:lnTo>
                  <a:pt x="728991" y="0"/>
                </a:lnTo>
                <a:lnTo>
                  <a:pt x="728991" y="1197523"/>
                </a:lnTo>
                <a:lnTo>
                  <a:pt x="0" y="1197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4041407" y="2208035"/>
            <a:ext cx="3179735" cy="3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2"/>
              </a:lnSpc>
            </a:pPr>
            <a:r>
              <a:rPr lang="en-US" sz="195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GRID+</a:t>
            </a:r>
          </a:p>
        </p:txBody>
      </p:sp>
      <p:sp>
        <p:nvSpPr>
          <p:cNvPr id="44" name="Freeform 44"/>
          <p:cNvSpPr/>
          <p:nvPr/>
        </p:nvSpPr>
        <p:spPr>
          <a:xfrm>
            <a:off x="16956290" y="1513629"/>
            <a:ext cx="728992" cy="1197522"/>
          </a:xfrm>
          <a:custGeom>
            <a:avLst/>
            <a:gdLst/>
            <a:ahLst/>
            <a:cxnLst/>
            <a:rect l="l" t="t" r="r" b="b"/>
            <a:pathLst>
              <a:path w="728992" h="1197522">
                <a:moveTo>
                  <a:pt x="0" y="0"/>
                </a:moveTo>
                <a:lnTo>
                  <a:pt x="728991" y="0"/>
                </a:lnTo>
                <a:lnTo>
                  <a:pt x="728991" y="1197523"/>
                </a:lnTo>
                <a:lnTo>
                  <a:pt x="0" y="1197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5" name="Group 45"/>
          <p:cNvGrpSpPr/>
          <p:nvPr/>
        </p:nvGrpSpPr>
        <p:grpSpPr>
          <a:xfrm>
            <a:off x="5585817" y="3437754"/>
            <a:ext cx="2695335" cy="474394"/>
            <a:chOff x="0" y="0"/>
            <a:chExt cx="662733" cy="11664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62733" cy="116645"/>
            </a:xfrm>
            <a:custGeom>
              <a:avLst/>
              <a:gdLst/>
              <a:ahLst/>
              <a:cxnLst/>
              <a:rect l="l" t="t" r="r" b="b"/>
              <a:pathLst>
                <a:path w="662733" h="116645">
                  <a:moveTo>
                    <a:pt x="58322" y="0"/>
                  </a:moveTo>
                  <a:lnTo>
                    <a:pt x="604410" y="0"/>
                  </a:lnTo>
                  <a:cubicBezTo>
                    <a:pt x="619879" y="0"/>
                    <a:pt x="634713" y="6145"/>
                    <a:pt x="645651" y="17082"/>
                  </a:cubicBezTo>
                  <a:cubicBezTo>
                    <a:pt x="656588" y="28020"/>
                    <a:pt x="662733" y="42854"/>
                    <a:pt x="662733" y="58322"/>
                  </a:cubicBezTo>
                  <a:lnTo>
                    <a:pt x="662733" y="58322"/>
                  </a:lnTo>
                  <a:cubicBezTo>
                    <a:pt x="662733" y="73790"/>
                    <a:pt x="656588" y="88625"/>
                    <a:pt x="645651" y="99562"/>
                  </a:cubicBezTo>
                  <a:cubicBezTo>
                    <a:pt x="634713" y="110500"/>
                    <a:pt x="619879" y="116645"/>
                    <a:pt x="604410" y="116645"/>
                  </a:cubicBezTo>
                  <a:lnTo>
                    <a:pt x="58322" y="116645"/>
                  </a:lnTo>
                  <a:cubicBezTo>
                    <a:pt x="42854" y="116645"/>
                    <a:pt x="28020" y="110500"/>
                    <a:pt x="17082" y="99562"/>
                  </a:cubicBezTo>
                  <a:cubicBezTo>
                    <a:pt x="6145" y="88625"/>
                    <a:pt x="0" y="73790"/>
                    <a:pt x="0" y="58322"/>
                  </a:cubicBezTo>
                  <a:lnTo>
                    <a:pt x="0" y="58322"/>
                  </a:lnTo>
                  <a:cubicBezTo>
                    <a:pt x="0" y="42854"/>
                    <a:pt x="6145" y="28020"/>
                    <a:pt x="17082" y="17082"/>
                  </a:cubicBezTo>
                  <a:cubicBezTo>
                    <a:pt x="28020" y="6145"/>
                    <a:pt x="42854" y="0"/>
                    <a:pt x="58322" y="0"/>
                  </a:cubicBezTo>
                  <a:close/>
                </a:path>
              </a:pathLst>
            </a:custGeom>
            <a:solidFill>
              <a:srgbClr val="2D8BB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66675"/>
              <a:ext cx="662733" cy="183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5088884" y="7294339"/>
            <a:ext cx="277385" cy="277385"/>
          </a:xfrm>
          <a:custGeom>
            <a:avLst/>
            <a:gdLst/>
            <a:ahLst/>
            <a:cxnLst/>
            <a:rect l="l" t="t" r="r" b="b"/>
            <a:pathLst>
              <a:path w="277385" h="277385">
                <a:moveTo>
                  <a:pt x="0" y="0"/>
                </a:moveTo>
                <a:lnTo>
                  <a:pt x="277385" y="0"/>
                </a:lnTo>
                <a:lnTo>
                  <a:pt x="277385" y="277385"/>
                </a:lnTo>
                <a:lnTo>
                  <a:pt x="0" y="277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/>
          <p:cNvSpPr txBox="1"/>
          <p:nvPr/>
        </p:nvSpPr>
        <p:spPr>
          <a:xfrm>
            <a:off x="9508049" y="2577802"/>
            <a:ext cx="3151087" cy="7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217">
                <a:solidFill>
                  <a:srgbClr val="68DE68"/>
                </a:solidFill>
                <a:latin typeface="Horizon"/>
                <a:ea typeface="Horizon"/>
                <a:cs typeface="Horizon"/>
                <a:sym typeface="Horizon"/>
              </a:rPr>
              <a:t>$ 99.99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710054" y="378352"/>
            <a:ext cx="4867892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b="1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Subscriptions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63189" y="2208035"/>
            <a:ext cx="3123864" cy="3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2"/>
              </a:lnSpc>
            </a:pPr>
            <a:r>
              <a:rPr lang="en-US" sz="195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CORE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690837" y="2208035"/>
            <a:ext cx="3160643" cy="3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2"/>
              </a:lnSpc>
            </a:pPr>
            <a:r>
              <a:rPr lang="en-US" sz="195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ENTERPRISE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301061" y="2208035"/>
            <a:ext cx="3185206" cy="36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2"/>
              </a:lnSpc>
            </a:pPr>
            <a:r>
              <a:rPr lang="en-US" sz="195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61982" y="2577802"/>
            <a:ext cx="3124262" cy="7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217">
                <a:solidFill>
                  <a:srgbClr val="68DE68"/>
                </a:solidFill>
                <a:latin typeface="Horizon"/>
                <a:ea typeface="Horizon"/>
                <a:cs typeface="Horizon"/>
                <a:sym typeface="Horizon"/>
              </a:rPr>
              <a:t>FREE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172741" y="2577802"/>
            <a:ext cx="3185206" cy="7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217">
                <a:solidFill>
                  <a:srgbClr val="68DE68"/>
                </a:solidFill>
                <a:latin typeface="Horizon"/>
                <a:ea typeface="Horizon"/>
                <a:cs typeface="Horizon"/>
                <a:sym typeface="Horizon"/>
              </a:rPr>
              <a:t>$ 4.99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805710" y="2577802"/>
            <a:ext cx="3415432" cy="77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217">
                <a:solidFill>
                  <a:srgbClr val="68DE68"/>
                </a:solidFill>
                <a:latin typeface="Horizon"/>
                <a:ea typeface="Horizon"/>
                <a:cs typeface="Horizon"/>
                <a:sym typeface="Horizon"/>
              </a:rPr>
              <a:t>$ 999.99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939314" y="3509417"/>
            <a:ext cx="3119068" cy="3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656" dirty="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/ YEAR PER 5 BUSES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45289" y="9050015"/>
            <a:ext cx="2759663" cy="3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656" b="1" dirty="0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CHOOSE PLAN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744253" y="9050014"/>
            <a:ext cx="2914883" cy="3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656" b="1" dirty="0">
                <a:solidFill>
                  <a:srgbClr val="262626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CHOOSE PLAN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441904" y="9050016"/>
            <a:ext cx="2767914" cy="3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656" b="1" dirty="0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CHOOSE PLAN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249380" y="9050013"/>
            <a:ext cx="2763788" cy="3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656" b="1" dirty="0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CHOOSE PLAN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14284" y="4353292"/>
            <a:ext cx="3018048" cy="220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Charging history stats and usage patterns</a:t>
            </a:r>
          </a:p>
          <a:p>
            <a:pPr algn="l">
              <a:lnSpc>
                <a:spcPts val="3149"/>
              </a:lnSpc>
            </a:pPr>
            <a:endParaRPr lang="en-US" sz="2399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3599"/>
              </a:lnSpc>
            </a:pPr>
            <a:r>
              <a:rPr lang="en-US" sz="2399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Loyalty points</a:t>
            </a:r>
          </a:p>
          <a:p>
            <a:pPr algn="l">
              <a:lnSpc>
                <a:spcPts val="4199"/>
              </a:lnSpc>
            </a:pPr>
            <a:endParaRPr lang="en-US" sz="2399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5589492" y="4352922"/>
            <a:ext cx="3008482" cy="370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Advanced energy analytics</a:t>
            </a:r>
          </a:p>
          <a:p>
            <a:pPr algn="l">
              <a:lnSpc>
                <a:spcPts val="1950"/>
              </a:lnSpc>
            </a:pPr>
            <a:endParaRPr lang="en-US" sz="2399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3749"/>
              </a:lnSpc>
            </a:pPr>
            <a:r>
              <a:rPr lang="en-US" sz="2499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Smart charging with IESO Sync integration</a:t>
            </a:r>
          </a:p>
          <a:p>
            <a:pPr algn="l">
              <a:lnSpc>
                <a:spcPts val="1950"/>
              </a:lnSpc>
            </a:pPr>
            <a:endParaRPr lang="en-US" sz="2499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3599"/>
              </a:lnSpc>
            </a:pPr>
            <a:r>
              <a:rPr lang="en-US" sz="2399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Loyalty points</a:t>
            </a:r>
          </a:p>
          <a:p>
            <a:pPr algn="l">
              <a:lnSpc>
                <a:spcPts val="4199"/>
              </a:lnSpc>
            </a:pPr>
            <a:endParaRPr lang="en-US" sz="2399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920881" y="4350596"/>
            <a:ext cx="2914883" cy="3033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Integration with non smart chargers </a:t>
            </a:r>
          </a:p>
          <a:p>
            <a:pPr algn="l">
              <a:lnSpc>
                <a:spcPts val="1949"/>
              </a:lnSpc>
            </a:pPr>
            <a:endParaRPr lang="en-US" sz="2400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1200"/>
              </a:lnSpc>
            </a:pPr>
            <a:endParaRPr lang="en-US" sz="2400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Smart scheduling for multiple vehicles</a:t>
            </a:r>
          </a:p>
          <a:p>
            <a:pPr algn="l">
              <a:lnSpc>
                <a:spcPts val="1949"/>
              </a:lnSpc>
            </a:pPr>
            <a:endParaRPr lang="en-US" sz="2400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1200"/>
              </a:lnSpc>
            </a:pPr>
            <a:endParaRPr lang="en-US" sz="2400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Tax reporting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354447" y="3509417"/>
            <a:ext cx="3755727" cy="3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656" dirty="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/YEAR PER 5 CHARGERS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490290" y="4424604"/>
            <a:ext cx="3657695" cy="300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Fleet-wide energy management </a:t>
            </a:r>
          </a:p>
          <a:p>
            <a:pPr algn="l">
              <a:lnSpc>
                <a:spcPts val="1949"/>
              </a:lnSpc>
            </a:pPr>
            <a:endParaRPr lang="en-US" sz="2400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1200"/>
              </a:lnSpc>
            </a:pPr>
            <a:endParaRPr lang="en-US" sz="2400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Integration with bi-directional chargers</a:t>
            </a:r>
          </a:p>
          <a:p>
            <a:pPr algn="l">
              <a:lnSpc>
                <a:spcPts val="1799"/>
              </a:lnSpc>
            </a:pPr>
            <a:endParaRPr lang="en-US" sz="2400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1200"/>
              </a:lnSpc>
            </a:pPr>
            <a:endParaRPr lang="en-US" sz="2400" dirty="0">
              <a:solidFill>
                <a:srgbClr val="FFFFFF"/>
              </a:solidFill>
              <a:latin typeface="Liberation Sans"/>
              <a:ea typeface="Liberation Sans"/>
              <a:cs typeface="Liberation Sans"/>
              <a:sym typeface="Liberation Sans"/>
            </a:endParaRP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FFFFFF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V2G Smart charging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334130" y="3509418"/>
            <a:ext cx="3119068" cy="3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9"/>
              </a:lnSpc>
            </a:pPr>
            <a:r>
              <a:rPr lang="en-US" sz="1656" dirty="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PER MONTH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036772" y="7789918"/>
            <a:ext cx="2093640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68DE68"/>
                </a:solidFill>
                <a:latin typeface="Horizon"/>
                <a:ea typeface="Horizon"/>
                <a:cs typeface="Horizon"/>
                <a:sym typeface="Horizon"/>
              </a:rPr>
              <a:t>B2B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03132" y="7789918"/>
            <a:ext cx="2056284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68DE68"/>
                </a:solidFill>
                <a:latin typeface="Horizon"/>
                <a:ea typeface="Horizon"/>
                <a:cs typeface="Horizon"/>
                <a:sym typeface="Horizon"/>
              </a:rPr>
              <a:t>B2G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687781" y="7789918"/>
            <a:ext cx="2045643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68DE68"/>
                </a:solidFill>
                <a:latin typeface="Horizon"/>
                <a:ea typeface="Horizon"/>
                <a:cs typeface="Horizon"/>
                <a:sym typeface="Horizon"/>
              </a:rPr>
              <a:t>B2C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380576" y="7807436"/>
            <a:ext cx="2045643" cy="95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68DE68"/>
                </a:solidFill>
                <a:latin typeface="Horizon"/>
                <a:ea typeface="Horizon"/>
                <a:cs typeface="Horizon"/>
                <a:sym typeface="Horizon"/>
              </a:rPr>
              <a:t>B2C</a:t>
            </a:r>
          </a:p>
        </p:txBody>
      </p:sp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391" b="1391"/>
          <a:stretch>
            <a:fillRect/>
          </a:stretch>
        </p:blipFill>
        <p:spPr>
          <a:xfrm>
            <a:off x="665815" y="509950"/>
            <a:ext cx="16956369" cy="926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29640" y="2174709"/>
            <a:ext cx="4228721" cy="857955"/>
          </a:xfrm>
          <a:custGeom>
            <a:avLst/>
            <a:gdLst/>
            <a:ahLst/>
            <a:cxnLst/>
            <a:rect l="l" t="t" r="r" b="b"/>
            <a:pathLst>
              <a:path w="4228721" h="857955">
                <a:moveTo>
                  <a:pt x="0" y="0"/>
                </a:moveTo>
                <a:lnTo>
                  <a:pt x="4228720" y="0"/>
                </a:lnTo>
                <a:lnTo>
                  <a:pt x="4228720" y="857955"/>
                </a:lnTo>
                <a:lnTo>
                  <a:pt x="0" y="857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605" t="-59957" r="-101930" b="-4672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63107" y="3460115"/>
            <a:ext cx="10961787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Market Size &amp;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Revenue Projections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21819" y="6712573"/>
            <a:ext cx="12558712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818C9D"/>
                </a:solidFill>
                <a:latin typeface="Open Sans"/>
                <a:ea typeface="Open Sans"/>
                <a:cs typeface="Open Sans"/>
                <a:sym typeface="Open Sans"/>
              </a:rPr>
              <a:t>Explore the TAM, SAM, and SOM analysis for the EV charging software market, along with revenue projections across product tiers.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2978" y="416475"/>
            <a:ext cx="14135497" cy="105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780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EV charging software market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802949" y="2775440"/>
            <a:ext cx="2060939" cy="878495"/>
            <a:chOff x="0" y="0"/>
            <a:chExt cx="350565" cy="1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565" cy="149432"/>
            </a:xfrm>
            <a:custGeom>
              <a:avLst/>
              <a:gdLst/>
              <a:ahLst/>
              <a:cxnLst/>
              <a:rect l="l" t="t" r="r" b="b"/>
              <a:pathLst>
                <a:path w="350565" h="149432">
                  <a:moveTo>
                    <a:pt x="74716" y="0"/>
                  </a:moveTo>
                  <a:lnTo>
                    <a:pt x="275849" y="0"/>
                  </a:lnTo>
                  <a:cubicBezTo>
                    <a:pt x="295665" y="0"/>
                    <a:pt x="314669" y="7872"/>
                    <a:pt x="328681" y="21884"/>
                  </a:cubicBezTo>
                  <a:cubicBezTo>
                    <a:pt x="342693" y="35896"/>
                    <a:pt x="350565" y="54900"/>
                    <a:pt x="350565" y="74716"/>
                  </a:cubicBezTo>
                  <a:lnTo>
                    <a:pt x="350565" y="74716"/>
                  </a:lnTo>
                  <a:cubicBezTo>
                    <a:pt x="350565" y="94532"/>
                    <a:pt x="342693" y="113536"/>
                    <a:pt x="328681" y="127548"/>
                  </a:cubicBezTo>
                  <a:cubicBezTo>
                    <a:pt x="314669" y="141560"/>
                    <a:pt x="295665" y="149432"/>
                    <a:pt x="275849" y="149432"/>
                  </a:cubicBezTo>
                  <a:lnTo>
                    <a:pt x="74716" y="149432"/>
                  </a:lnTo>
                  <a:cubicBezTo>
                    <a:pt x="54900" y="149432"/>
                    <a:pt x="35896" y="141560"/>
                    <a:pt x="21884" y="127548"/>
                  </a:cubicBezTo>
                  <a:cubicBezTo>
                    <a:pt x="7872" y="113536"/>
                    <a:pt x="0" y="94532"/>
                    <a:pt x="0" y="74716"/>
                  </a:cubicBezTo>
                  <a:lnTo>
                    <a:pt x="0" y="74716"/>
                  </a:lnTo>
                  <a:cubicBezTo>
                    <a:pt x="0" y="54900"/>
                    <a:pt x="7872" y="35896"/>
                    <a:pt x="21884" y="21884"/>
                  </a:cubicBezTo>
                  <a:cubicBezTo>
                    <a:pt x="35896" y="7872"/>
                    <a:pt x="54900" y="0"/>
                    <a:pt x="74716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0565" cy="1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087460" y="2875313"/>
            <a:ext cx="1483834" cy="55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2"/>
              </a:lnSpc>
              <a:spcBef>
                <a:spcPct val="0"/>
              </a:spcBef>
            </a:pPr>
            <a:r>
              <a:rPr lang="en-US" sz="3251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1.1 billion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969" y="736294"/>
            <a:ext cx="9847707" cy="98869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75290" y="8324306"/>
            <a:ext cx="781153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D0D0D"/>
                </a:solidFill>
                <a:latin typeface="Inter Bold"/>
                <a:ea typeface="Inter Bold"/>
                <a:cs typeface="Inter Bold"/>
                <a:sym typeface="Inter Bold"/>
              </a:rPr>
              <a:t>1.1 billion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802949" y="5265587"/>
            <a:ext cx="2061225" cy="878617"/>
            <a:chOff x="0" y="0"/>
            <a:chExt cx="350565" cy="1494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0565" cy="149432"/>
            </a:xfrm>
            <a:custGeom>
              <a:avLst/>
              <a:gdLst/>
              <a:ahLst/>
              <a:cxnLst/>
              <a:rect l="l" t="t" r="r" b="b"/>
              <a:pathLst>
                <a:path w="350565" h="149432">
                  <a:moveTo>
                    <a:pt x="74716" y="0"/>
                  </a:moveTo>
                  <a:lnTo>
                    <a:pt x="275849" y="0"/>
                  </a:lnTo>
                  <a:cubicBezTo>
                    <a:pt x="295665" y="0"/>
                    <a:pt x="314669" y="7872"/>
                    <a:pt x="328681" y="21884"/>
                  </a:cubicBezTo>
                  <a:cubicBezTo>
                    <a:pt x="342693" y="35896"/>
                    <a:pt x="350565" y="54900"/>
                    <a:pt x="350565" y="74716"/>
                  </a:cubicBezTo>
                  <a:lnTo>
                    <a:pt x="350565" y="74716"/>
                  </a:lnTo>
                  <a:cubicBezTo>
                    <a:pt x="350565" y="94532"/>
                    <a:pt x="342693" y="113536"/>
                    <a:pt x="328681" y="127548"/>
                  </a:cubicBezTo>
                  <a:cubicBezTo>
                    <a:pt x="314669" y="141560"/>
                    <a:pt x="295665" y="149432"/>
                    <a:pt x="275849" y="149432"/>
                  </a:cubicBezTo>
                  <a:lnTo>
                    <a:pt x="74716" y="149432"/>
                  </a:lnTo>
                  <a:cubicBezTo>
                    <a:pt x="54900" y="149432"/>
                    <a:pt x="35896" y="141560"/>
                    <a:pt x="21884" y="127548"/>
                  </a:cubicBezTo>
                  <a:cubicBezTo>
                    <a:pt x="7872" y="113536"/>
                    <a:pt x="0" y="94532"/>
                    <a:pt x="0" y="74716"/>
                  </a:cubicBezTo>
                  <a:lnTo>
                    <a:pt x="0" y="74716"/>
                  </a:lnTo>
                  <a:cubicBezTo>
                    <a:pt x="0" y="54900"/>
                    <a:pt x="7872" y="35896"/>
                    <a:pt x="21884" y="21884"/>
                  </a:cubicBezTo>
                  <a:cubicBezTo>
                    <a:pt x="35896" y="7872"/>
                    <a:pt x="54900" y="0"/>
                    <a:pt x="74716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0565" cy="1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056227" y="5418137"/>
            <a:ext cx="1546300" cy="56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35"/>
              </a:lnSpc>
              <a:spcBef>
                <a:spcPct val="0"/>
              </a:spcBef>
            </a:pPr>
            <a:r>
              <a:rPr lang="en-US" sz="3311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11.1 billion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11491" y="1850533"/>
            <a:ext cx="781153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D0D0D"/>
                </a:solidFill>
                <a:latin typeface="Inter Bold"/>
                <a:ea typeface="Inter Bold"/>
                <a:cs typeface="Inter Bold"/>
                <a:sym typeface="Inter Bold"/>
              </a:rPr>
              <a:t>11.1 billion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762501" y="7944429"/>
            <a:ext cx="2133755" cy="909533"/>
            <a:chOff x="0" y="0"/>
            <a:chExt cx="350565" cy="1494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0565" cy="149432"/>
            </a:xfrm>
            <a:custGeom>
              <a:avLst/>
              <a:gdLst/>
              <a:ahLst/>
              <a:cxnLst/>
              <a:rect l="l" t="t" r="r" b="b"/>
              <a:pathLst>
                <a:path w="350565" h="149432">
                  <a:moveTo>
                    <a:pt x="74716" y="0"/>
                  </a:moveTo>
                  <a:lnTo>
                    <a:pt x="275849" y="0"/>
                  </a:lnTo>
                  <a:cubicBezTo>
                    <a:pt x="295665" y="0"/>
                    <a:pt x="314669" y="7872"/>
                    <a:pt x="328681" y="21884"/>
                  </a:cubicBezTo>
                  <a:cubicBezTo>
                    <a:pt x="342693" y="35896"/>
                    <a:pt x="350565" y="54900"/>
                    <a:pt x="350565" y="74716"/>
                  </a:cubicBezTo>
                  <a:lnTo>
                    <a:pt x="350565" y="74716"/>
                  </a:lnTo>
                  <a:cubicBezTo>
                    <a:pt x="350565" y="94532"/>
                    <a:pt x="342693" y="113536"/>
                    <a:pt x="328681" y="127548"/>
                  </a:cubicBezTo>
                  <a:cubicBezTo>
                    <a:pt x="314669" y="141560"/>
                    <a:pt x="295665" y="149432"/>
                    <a:pt x="275849" y="149432"/>
                  </a:cubicBezTo>
                  <a:lnTo>
                    <a:pt x="74716" y="149432"/>
                  </a:lnTo>
                  <a:cubicBezTo>
                    <a:pt x="54900" y="149432"/>
                    <a:pt x="35896" y="141560"/>
                    <a:pt x="21884" y="127548"/>
                  </a:cubicBezTo>
                  <a:cubicBezTo>
                    <a:pt x="7872" y="113536"/>
                    <a:pt x="0" y="94532"/>
                    <a:pt x="0" y="74716"/>
                  </a:cubicBezTo>
                  <a:lnTo>
                    <a:pt x="0" y="74716"/>
                  </a:lnTo>
                  <a:cubicBezTo>
                    <a:pt x="0" y="54900"/>
                    <a:pt x="7872" y="35896"/>
                    <a:pt x="21884" y="21884"/>
                  </a:cubicBezTo>
                  <a:cubicBezTo>
                    <a:pt x="35896" y="7872"/>
                    <a:pt x="54900" y="0"/>
                    <a:pt x="74716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50565" cy="1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 rot="62001">
            <a:off x="14265784" y="8111423"/>
            <a:ext cx="1127187" cy="58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3"/>
              </a:lnSpc>
              <a:spcBef>
                <a:spcPct val="0"/>
              </a:spcBef>
            </a:pPr>
            <a:r>
              <a:rPr lang="en-US" sz="3366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28.9%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24448" y="1258210"/>
            <a:ext cx="166337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Page 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5623026" y="1344472"/>
            <a:ext cx="240861" cy="24086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079831" y="2280639"/>
            <a:ext cx="839396" cy="839396"/>
          </a:xfrm>
          <a:custGeom>
            <a:avLst/>
            <a:gdLst/>
            <a:ahLst/>
            <a:cxnLst/>
            <a:rect l="l" t="t" r="r" b="b"/>
            <a:pathLst>
              <a:path w="839396" h="839396">
                <a:moveTo>
                  <a:pt x="0" y="0"/>
                </a:moveTo>
                <a:lnTo>
                  <a:pt x="839397" y="0"/>
                </a:lnTo>
                <a:lnTo>
                  <a:pt x="839397" y="839397"/>
                </a:lnTo>
                <a:lnTo>
                  <a:pt x="0" y="83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0079831" y="4688860"/>
            <a:ext cx="839396" cy="839396"/>
          </a:xfrm>
          <a:custGeom>
            <a:avLst/>
            <a:gdLst/>
            <a:ahLst/>
            <a:cxnLst/>
            <a:rect l="l" t="t" r="r" b="b"/>
            <a:pathLst>
              <a:path w="839396" h="839396">
                <a:moveTo>
                  <a:pt x="0" y="0"/>
                </a:moveTo>
                <a:lnTo>
                  <a:pt x="839397" y="0"/>
                </a:lnTo>
                <a:lnTo>
                  <a:pt x="839397" y="839397"/>
                </a:lnTo>
                <a:lnTo>
                  <a:pt x="0" y="83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0079831" y="7223707"/>
            <a:ext cx="839396" cy="839396"/>
          </a:xfrm>
          <a:custGeom>
            <a:avLst/>
            <a:gdLst/>
            <a:ahLst/>
            <a:cxnLst/>
            <a:rect l="l" t="t" r="r" b="b"/>
            <a:pathLst>
              <a:path w="839396" h="839396">
                <a:moveTo>
                  <a:pt x="0" y="0"/>
                </a:moveTo>
                <a:lnTo>
                  <a:pt x="839397" y="0"/>
                </a:lnTo>
                <a:lnTo>
                  <a:pt x="839397" y="839396"/>
                </a:lnTo>
                <a:lnTo>
                  <a:pt x="0" y="839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 rot="-5400000">
            <a:off x="-206948" y="5300346"/>
            <a:ext cx="131035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Billion, USD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77916" y="2032490"/>
            <a:ext cx="3290559" cy="504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Market is </a:t>
            </a:r>
            <a:r>
              <a:rPr lang="en-US" sz="2999" b="1" dirty="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valued</a:t>
            </a:r>
            <a:r>
              <a:rPr lang="en-US" sz="2999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</a:t>
            </a:r>
            <a:r>
              <a:rPr lang="en-US" sz="2999" b="1" dirty="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at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77916" y="4520010"/>
            <a:ext cx="384490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Projected to</a:t>
            </a:r>
            <a:r>
              <a:rPr lang="en-US" sz="2999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reach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77916" y="7015162"/>
            <a:ext cx="384490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Growing at a</a:t>
            </a:r>
            <a:r>
              <a:rPr lang="en-US" sz="2999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CAGR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64641" y="2851158"/>
            <a:ext cx="1013743" cy="56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2025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66725" y="5387236"/>
            <a:ext cx="1011659" cy="56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2032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70208" y="8081537"/>
            <a:ext cx="2308175" cy="56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2025 - 2032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1533136" y="2089640"/>
            <a:ext cx="5240892" cy="55537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 rot="-2700000">
            <a:off x="2904624" y="4607986"/>
            <a:ext cx="2124288" cy="878495"/>
            <a:chOff x="0" y="0"/>
            <a:chExt cx="361341" cy="1494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61341" cy="149432"/>
            </a:xfrm>
            <a:custGeom>
              <a:avLst/>
              <a:gdLst/>
              <a:ahLst/>
              <a:cxnLst/>
              <a:rect l="l" t="t" r="r" b="b"/>
              <a:pathLst>
                <a:path w="361341" h="149432">
                  <a:moveTo>
                    <a:pt x="74716" y="0"/>
                  </a:moveTo>
                  <a:lnTo>
                    <a:pt x="286625" y="0"/>
                  </a:lnTo>
                  <a:cubicBezTo>
                    <a:pt x="306441" y="0"/>
                    <a:pt x="325445" y="7872"/>
                    <a:pt x="339457" y="21884"/>
                  </a:cubicBezTo>
                  <a:cubicBezTo>
                    <a:pt x="353469" y="35896"/>
                    <a:pt x="361341" y="54900"/>
                    <a:pt x="361341" y="74716"/>
                  </a:cubicBezTo>
                  <a:lnTo>
                    <a:pt x="361341" y="74716"/>
                  </a:lnTo>
                  <a:cubicBezTo>
                    <a:pt x="361341" y="94532"/>
                    <a:pt x="353469" y="113536"/>
                    <a:pt x="339457" y="127548"/>
                  </a:cubicBezTo>
                  <a:cubicBezTo>
                    <a:pt x="325445" y="141560"/>
                    <a:pt x="306441" y="149432"/>
                    <a:pt x="286625" y="149432"/>
                  </a:cubicBezTo>
                  <a:lnTo>
                    <a:pt x="74716" y="149432"/>
                  </a:lnTo>
                  <a:cubicBezTo>
                    <a:pt x="54900" y="149432"/>
                    <a:pt x="35896" y="141560"/>
                    <a:pt x="21884" y="127548"/>
                  </a:cubicBezTo>
                  <a:cubicBezTo>
                    <a:pt x="7872" y="113536"/>
                    <a:pt x="0" y="94532"/>
                    <a:pt x="0" y="74716"/>
                  </a:cubicBezTo>
                  <a:lnTo>
                    <a:pt x="0" y="74716"/>
                  </a:lnTo>
                  <a:cubicBezTo>
                    <a:pt x="0" y="54900"/>
                    <a:pt x="7872" y="35896"/>
                    <a:pt x="21884" y="21884"/>
                  </a:cubicBezTo>
                  <a:cubicBezTo>
                    <a:pt x="35896" y="7872"/>
                    <a:pt x="54900" y="0"/>
                    <a:pt x="74716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361341" cy="1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 rot="-2788104">
            <a:off x="3007504" y="4813807"/>
            <a:ext cx="19402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>
                <a:solidFill>
                  <a:srgbClr val="0D0D0D"/>
                </a:solidFill>
                <a:latin typeface="Inter Bold"/>
                <a:ea typeface="Inter Bold"/>
                <a:cs typeface="Inter Bold"/>
                <a:sym typeface="Inter Bold"/>
              </a:rPr>
              <a:t>CAGR 28.9%</a:t>
            </a:r>
          </a:p>
        </p:txBody>
      </p:sp>
      <p:sp>
        <p:nvSpPr>
          <p:cNvPr id="38" name="Freeform 2">
            <a:extLst>
              <a:ext uri="{FF2B5EF4-FFF2-40B4-BE49-F238E27FC236}">
                <a16:creationId xmlns:a16="http://schemas.microsoft.com/office/drawing/2014/main" id="{3DDB6F34-FFCF-F4C3-1706-687D8B2E4AC5}"/>
              </a:ext>
            </a:extLst>
          </p:cNvPr>
          <p:cNvSpPr/>
          <p:nvPr/>
        </p:nvSpPr>
        <p:spPr>
          <a:xfrm>
            <a:off x="15623026" y="449898"/>
            <a:ext cx="2137373" cy="1143000"/>
          </a:xfrm>
          <a:custGeom>
            <a:avLst/>
            <a:gdLst/>
            <a:ahLst/>
            <a:cxnLst/>
            <a:rect l="l" t="t" r="r" b="b"/>
            <a:pathLst>
              <a:path w="4127863" h="4127863">
                <a:moveTo>
                  <a:pt x="0" y="0"/>
                </a:moveTo>
                <a:lnTo>
                  <a:pt x="4127863" y="0"/>
                </a:lnTo>
                <a:lnTo>
                  <a:pt x="4127863" y="4127862"/>
                </a:lnTo>
                <a:lnTo>
                  <a:pt x="0" y="4127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941" t="-127239" r="-49185" b="-13390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D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42610">
            <a:off x="1458486" y="-3088646"/>
            <a:ext cx="20062718" cy="10290503"/>
          </a:xfrm>
          <a:custGeom>
            <a:avLst/>
            <a:gdLst/>
            <a:ahLst/>
            <a:cxnLst/>
            <a:rect l="l" t="t" r="r" b="b"/>
            <a:pathLst>
              <a:path w="20062718" h="10290503">
                <a:moveTo>
                  <a:pt x="0" y="0"/>
                </a:moveTo>
                <a:lnTo>
                  <a:pt x="20062718" y="0"/>
                </a:lnTo>
                <a:lnTo>
                  <a:pt x="20062718" y="10290503"/>
                </a:lnTo>
                <a:lnTo>
                  <a:pt x="0" y="1029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188789" y="2944993"/>
            <a:ext cx="7189449" cy="1543050"/>
            <a:chOff x="0" y="0"/>
            <a:chExt cx="1893517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3517" cy="406400"/>
            </a:xfrm>
            <a:custGeom>
              <a:avLst/>
              <a:gdLst/>
              <a:ahLst/>
              <a:cxnLst/>
              <a:rect l="l" t="t" r="r" b="b"/>
              <a:pathLst>
                <a:path w="1893517" h="406400">
                  <a:moveTo>
                    <a:pt x="1690317" y="0"/>
                  </a:moveTo>
                  <a:cubicBezTo>
                    <a:pt x="1802542" y="0"/>
                    <a:pt x="1893517" y="90976"/>
                    <a:pt x="1893517" y="203200"/>
                  </a:cubicBezTo>
                  <a:cubicBezTo>
                    <a:pt x="1893517" y="315424"/>
                    <a:pt x="1802542" y="406400"/>
                    <a:pt x="16903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935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467679"/>
            <a:ext cx="6210300" cy="855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Market Size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8000" y="2405063"/>
            <a:ext cx="702647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F2F2"/>
                </a:solidFill>
                <a:latin typeface="Neue Montreal"/>
                <a:ea typeface="Neue Montreal"/>
                <a:cs typeface="Neue Montreal"/>
                <a:sym typeface="Neue Montreal"/>
              </a:rPr>
              <a:t>Breakdown for EV charging software market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88141" y="3050086"/>
            <a:ext cx="3990744" cy="12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1566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$11.1B</a:t>
            </a:r>
          </a:p>
          <a:p>
            <a:pPr algn="ctr">
              <a:lnSpc>
                <a:spcPts val="2660"/>
              </a:lnSpc>
            </a:pPr>
            <a:r>
              <a:rPr lang="en-US" sz="1900" b="1" dirty="0">
                <a:solidFill>
                  <a:srgbClr val="1566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Total Addressable Market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156634"/>
                </a:solidFill>
                <a:latin typeface="Open Sans"/>
                <a:ea typeface="Open Sans"/>
                <a:cs typeface="Open Sans"/>
                <a:sym typeface="Open Sans"/>
              </a:rPr>
              <a:t>Global EV charging software (2032)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188789" y="5069681"/>
            <a:ext cx="7189449" cy="1543050"/>
            <a:chOff x="0" y="0"/>
            <a:chExt cx="1893517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93517" cy="406400"/>
            </a:xfrm>
            <a:custGeom>
              <a:avLst/>
              <a:gdLst/>
              <a:ahLst/>
              <a:cxnLst/>
              <a:rect l="l" t="t" r="r" b="b"/>
              <a:pathLst>
                <a:path w="1893517" h="406400">
                  <a:moveTo>
                    <a:pt x="1690317" y="0"/>
                  </a:moveTo>
                  <a:cubicBezTo>
                    <a:pt x="1802542" y="0"/>
                    <a:pt x="1893517" y="90976"/>
                    <a:pt x="1893517" y="203200"/>
                  </a:cubicBezTo>
                  <a:cubicBezTo>
                    <a:pt x="1893517" y="315424"/>
                    <a:pt x="1802542" y="406400"/>
                    <a:pt x="16903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935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94638" y="5174774"/>
            <a:ext cx="4777751" cy="12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1566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$2.1B</a:t>
            </a:r>
          </a:p>
          <a:p>
            <a:pPr algn="ctr">
              <a:lnSpc>
                <a:spcPts val="2660"/>
              </a:lnSpc>
            </a:pPr>
            <a:r>
              <a:rPr lang="en-US" sz="1900" b="1" dirty="0">
                <a:solidFill>
                  <a:srgbClr val="1566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Serviceable Addressable Market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156634"/>
                </a:solidFill>
                <a:latin typeface="Open Sans"/>
                <a:ea typeface="Open Sans"/>
                <a:cs typeface="Open Sans"/>
                <a:sym typeface="Open Sans"/>
              </a:rPr>
              <a:t>95% Compatible EVs x 20% North America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90696" y="7343904"/>
            <a:ext cx="7189449" cy="1543050"/>
            <a:chOff x="0" y="0"/>
            <a:chExt cx="1893517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93517" cy="406400"/>
            </a:xfrm>
            <a:custGeom>
              <a:avLst/>
              <a:gdLst/>
              <a:ahLst/>
              <a:cxnLst/>
              <a:rect l="l" t="t" r="r" b="b"/>
              <a:pathLst>
                <a:path w="1893517" h="406400">
                  <a:moveTo>
                    <a:pt x="1690317" y="0"/>
                  </a:moveTo>
                  <a:cubicBezTo>
                    <a:pt x="1802542" y="0"/>
                    <a:pt x="1893517" y="90976"/>
                    <a:pt x="1893517" y="203200"/>
                  </a:cubicBezTo>
                  <a:cubicBezTo>
                    <a:pt x="1893517" y="315424"/>
                    <a:pt x="1802542" y="406400"/>
                    <a:pt x="16903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935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300343" y="7448997"/>
            <a:ext cx="4966341" cy="126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1566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$100.1M</a:t>
            </a:r>
          </a:p>
          <a:p>
            <a:pPr algn="ctr">
              <a:lnSpc>
                <a:spcPts val="2660"/>
              </a:lnSpc>
            </a:pPr>
            <a:r>
              <a:rPr lang="en-US" sz="1900" b="1">
                <a:solidFill>
                  <a:srgbClr val="15663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Serviceable Obtainable Market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156634"/>
                </a:solidFill>
                <a:latin typeface="Open Sans"/>
                <a:ea typeface="Open Sans"/>
                <a:cs typeface="Open Sans"/>
                <a:sym typeface="Open Sans"/>
              </a:rPr>
              <a:t>5% EV users, 3% Business, 2% Government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134" y="2585839"/>
            <a:ext cx="9347843" cy="773088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 rot="-5400000">
            <a:off x="-3435164" y="5947406"/>
            <a:ext cx="7626270" cy="46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Million, USD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01354" y="3307676"/>
            <a:ext cx="1232202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$11.1B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95800" y="7643018"/>
            <a:ext cx="1184709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$2.1B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9401" y="8564691"/>
            <a:ext cx="1709440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FFFFF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$100.1M</a:t>
            </a:r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707C66E3-C626-F94C-CC40-9F142F8DEC46}"/>
              </a:ext>
            </a:extLst>
          </p:cNvPr>
          <p:cNvSpPr/>
          <p:nvPr/>
        </p:nvSpPr>
        <p:spPr>
          <a:xfrm>
            <a:off x="15922027" y="8648700"/>
            <a:ext cx="2137373" cy="1143000"/>
          </a:xfrm>
          <a:custGeom>
            <a:avLst/>
            <a:gdLst/>
            <a:ahLst/>
            <a:cxnLst/>
            <a:rect l="l" t="t" r="r" b="b"/>
            <a:pathLst>
              <a:path w="4127863" h="4127863">
                <a:moveTo>
                  <a:pt x="0" y="0"/>
                </a:moveTo>
                <a:lnTo>
                  <a:pt x="4127863" y="0"/>
                </a:lnTo>
                <a:lnTo>
                  <a:pt x="4127863" y="4127862"/>
                </a:lnTo>
                <a:lnTo>
                  <a:pt x="0" y="4127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941" t="-127239" r="-49185" b="-13390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903696" y="8584942"/>
            <a:ext cx="4480608" cy="1346715"/>
            <a:chOff x="0" y="0"/>
            <a:chExt cx="1500009" cy="4508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009" cy="450851"/>
            </a:xfrm>
            <a:custGeom>
              <a:avLst/>
              <a:gdLst/>
              <a:ahLst/>
              <a:cxnLst/>
              <a:rect l="l" t="t" r="r" b="b"/>
              <a:pathLst>
                <a:path w="1500009" h="450851">
                  <a:moveTo>
                    <a:pt x="1296809" y="0"/>
                  </a:moveTo>
                  <a:cubicBezTo>
                    <a:pt x="1409033" y="0"/>
                    <a:pt x="1500009" y="100926"/>
                    <a:pt x="1500009" y="225425"/>
                  </a:cubicBezTo>
                  <a:cubicBezTo>
                    <a:pt x="1500009" y="349924"/>
                    <a:pt x="1409033" y="450851"/>
                    <a:pt x="1296809" y="450851"/>
                  </a:cubicBezTo>
                  <a:lnTo>
                    <a:pt x="203200" y="450851"/>
                  </a:lnTo>
                  <a:cubicBezTo>
                    <a:pt x="90976" y="450851"/>
                    <a:pt x="0" y="349924"/>
                    <a:pt x="0" y="225425"/>
                  </a:cubicBezTo>
                  <a:cubicBezTo>
                    <a:pt x="0" y="1009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00009" cy="48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7" y="1098035"/>
            <a:ext cx="16015682" cy="849848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934668" y="2571639"/>
            <a:ext cx="7347569" cy="5164954"/>
            <a:chOff x="0" y="0"/>
            <a:chExt cx="1935162" cy="13603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5162" cy="1360317"/>
            </a:xfrm>
            <a:custGeom>
              <a:avLst/>
              <a:gdLst/>
              <a:ahLst/>
              <a:cxnLst/>
              <a:rect l="l" t="t" r="r" b="b"/>
              <a:pathLst>
                <a:path w="1935162" h="1360317">
                  <a:moveTo>
                    <a:pt x="0" y="0"/>
                  </a:moveTo>
                  <a:lnTo>
                    <a:pt x="1935162" y="0"/>
                  </a:lnTo>
                  <a:lnTo>
                    <a:pt x="1935162" y="1360317"/>
                  </a:lnTo>
                  <a:lnTo>
                    <a:pt x="0" y="1360317"/>
                  </a:ln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935162" cy="1426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934668" y="7757824"/>
            <a:ext cx="74984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0433096" y="7757824"/>
            <a:ext cx="2390113" cy="0"/>
          </a:xfrm>
          <a:prstGeom prst="line">
            <a:avLst/>
          </a:prstGeom>
          <a:ln w="38100" cap="flat">
            <a:solidFill>
              <a:srgbClr val="15663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2823209" y="7757824"/>
            <a:ext cx="239899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2238" y="2571639"/>
            <a:ext cx="2540972" cy="5186185"/>
            <a:chOff x="0" y="0"/>
            <a:chExt cx="669227" cy="13659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9227" cy="1365909"/>
            </a:xfrm>
            <a:custGeom>
              <a:avLst/>
              <a:gdLst/>
              <a:ahLst/>
              <a:cxnLst/>
              <a:rect l="l" t="t" r="r" b="b"/>
              <a:pathLst>
                <a:path w="669227" h="1365909">
                  <a:moveTo>
                    <a:pt x="0" y="0"/>
                  </a:moveTo>
                  <a:lnTo>
                    <a:pt x="669227" y="0"/>
                  </a:lnTo>
                  <a:lnTo>
                    <a:pt x="669227" y="1365909"/>
                  </a:lnTo>
                  <a:lnTo>
                    <a:pt x="0" y="1365909"/>
                  </a:lnTo>
                  <a:close/>
                </a:path>
              </a:pathLst>
            </a:custGeom>
            <a:solidFill>
              <a:srgbClr val="156634">
                <a:alpha val="3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669227" cy="143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23209" y="2571639"/>
            <a:ext cx="2540972" cy="5186185"/>
            <a:chOff x="0" y="0"/>
            <a:chExt cx="669227" cy="13659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69227" cy="1365909"/>
            </a:xfrm>
            <a:custGeom>
              <a:avLst/>
              <a:gdLst/>
              <a:ahLst/>
              <a:cxnLst/>
              <a:rect l="l" t="t" r="r" b="b"/>
              <a:pathLst>
                <a:path w="669227" h="1365909">
                  <a:moveTo>
                    <a:pt x="0" y="0"/>
                  </a:moveTo>
                  <a:lnTo>
                    <a:pt x="669227" y="0"/>
                  </a:lnTo>
                  <a:lnTo>
                    <a:pt x="669227" y="1365909"/>
                  </a:lnTo>
                  <a:lnTo>
                    <a:pt x="0" y="1365909"/>
                  </a:lnTo>
                  <a:close/>
                </a:path>
              </a:pathLst>
            </a:custGeom>
            <a:solidFill>
              <a:srgbClr val="68DE68">
                <a:alpha val="3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669227" cy="143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2823209" y="7757824"/>
            <a:ext cx="2540972" cy="0"/>
          </a:xfrm>
          <a:prstGeom prst="line">
            <a:avLst/>
          </a:prstGeom>
          <a:ln w="38100" cap="flat">
            <a:solidFill>
              <a:srgbClr val="68DE6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645842" y="2972912"/>
            <a:ext cx="895706" cy="895706"/>
          </a:xfrm>
          <a:custGeom>
            <a:avLst/>
            <a:gdLst/>
            <a:ahLst/>
            <a:cxnLst/>
            <a:rect l="l" t="t" r="r" b="b"/>
            <a:pathLst>
              <a:path w="895706" h="895706">
                <a:moveTo>
                  <a:pt x="0" y="0"/>
                </a:moveTo>
                <a:lnTo>
                  <a:pt x="895706" y="0"/>
                </a:lnTo>
                <a:lnTo>
                  <a:pt x="895706" y="895707"/>
                </a:lnTo>
                <a:lnTo>
                  <a:pt x="0" y="895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104870" y="2972912"/>
            <a:ext cx="895706" cy="895706"/>
          </a:xfrm>
          <a:custGeom>
            <a:avLst/>
            <a:gdLst/>
            <a:ahLst/>
            <a:cxnLst/>
            <a:rect l="l" t="t" r="r" b="b"/>
            <a:pathLst>
              <a:path w="895706" h="895706">
                <a:moveTo>
                  <a:pt x="0" y="0"/>
                </a:moveTo>
                <a:lnTo>
                  <a:pt x="895707" y="0"/>
                </a:lnTo>
                <a:lnTo>
                  <a:pt x="895707" y="895707"/>
                </a:lnTo>
                <a:lnTo>
                  <a:pt x="0" y="895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321031" y="2838101"/>
            <a:ext cx="1165330" cy="1165330"/>
          </a:xfrm>
          <a:custGeom>
            <a:avLst/>
            <a:gdLst/>
            <a:ahLst/>
            <a:cxnLst/>
            <a:rect l="l" t="t" r="r" b="b"/>
            <a:pathLst>
              <a:path w="1165330" h="1165330">
                <a:moveTo>
                  <a:pt x="0" y="0"/>
                </a:moveTo>
                <a:lnTo>
                  <a:pt x="1165330" y="0"/>
                </a:lnTo>
                <a:lnTo>
                  <a:pt x="1165330" y="1165329"/>
                </a:lnTo>
                <a:lnTo>
                  <a:pt x="0" y="1165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7627329" y="8722995"/>
            <a:ext cx="3033342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33</a:t>
            </a:r>
          </a:p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Net Promoter Score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96001" y="528002"/>
            <a:ext cx="6150386" cy="87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Customer </a:t>
            </a:r>
            <a:r>
              <a:rPr lang="en-CA" sz="5400" b="1" dirty="0"/>
              <a:t>Feedback</a:t>
            </a:r>
            <a:endParaRPr lang="en-US" sz="5199" b="1" dirty="0">
              <a:solidFill>
                <a:srgbClr val="000000"/>
              </a:solidFill>
              <a:latin typeface="Neue Montreal Bold"/>
              <a:ea typeface="Neue Montreal Bold"/>
              <a:cs typeface="Neue Montreal Bold"/>
              <a:sym typeface="Neue Montreal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257800" y="1518157"/>
            <a:ext cx="8686800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56634"/>
                </a:solidFill>
                <a:latin typeface="Neue Montreal"/>
                <a:ea typeface="Neue Montreal"/>
                <a:cs typeface="Neue Montreal"/>
                <a:sym typeface="Neue Montreal"/>
              </a:rPr>
              <a:t>Based on initial interviews with </a:t>
            </a:r>
            <a:r>
              <a:rPr lang="en-US" sz="3000" b="1" dirty="0">
                <a:solidFill>
                  <a:srgbClr val="156634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12 EV owners</a:t>
            </a:r>
            <a:r>
              <a:rPr lang="en-US" sz="3000" dirty="0">
                <a:solidFill>
                  <a:srgbClr val="156634"/>
                </a:solidFill>
                <a:latin typeface="Neue Montreal"/>
                <a:ea typeface="Neue Montreal"/>
                <a:cs typeface="Neue Montreal"/>
                <a:sym typeface="Neue Montreal"/>
              </a:rPr>
              <a:t> in Ontario</a:t>
            </a: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2B9C38C1-5F23-7B56-37D3-CC9182140347}"/>
              </a:ext>
            </a:extLst>
          </p:cNvPr>
          <p:cNvSpPr/>
          <p:nvPr/>
        </p:nvSpPr>
        <p:spPr>
          <a:xfrm>
            <a:off x="15922027" y="8648700"/>
            <a:ext cx="2137373" cy="1143000"/>
          </a:xfrm>
          <a:custGeom>
            <a:avLst/>
            <a:gdLst/>
            <a:ahLst/>
            <a:cxnLst/>
            <a:rect l="l" t="t" r="r" b="b"/>
            <a:pathLst>
              <a:path w="4127863" h="4127863">
                <a:moveTo>
                  <a:pt x="0" y="0"/>
                </a:moveTo>
                <a:lnTo>
                  <a:pt x="4127863" y="0"/>
                </a:lnTo>
                <a:lnTo>
                  <a:pt x="4127863" y="4127862"/>
                </a:lnTo>
                <a:lnTo>
                  <a:pt x="0" y="4127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941" t="-127239" r="-49185" b="-13390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wipe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64025" y="4279900"/>
            <a:ext cx="895995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your e-car becomes </a:t>
            </a:r>
            <a:r>
              <a:rPr lang="en-US" sz="5000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Really </a:t>
            </a:r>
            <a:r>
              <a:rPr lang="en-US" sz="5000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green</a:t>
            </a:r>
          </a:p>
        </p:txBody>
      </p:sp>
    </p:spTree>
  </p:cSld>
  <p:clrMapOvr>
    <a:masterClrMapping/>
  </p:clrMapOvr>
  <p:transition>
    <p:wipe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7740" y="4352925"/>
            <a:ext cx="317252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AND </a:t>
            </a:r>
            <a:r>
              <a:rPr lang="en-US" sz="5000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cheap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D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647213">
            <a:off x="4466835" y="-994875"/>
            <a:ext cx="20219053" cy="10370689"/>
          </a:xfrm>
          <a:custGeom>
            <a:avLst/>
            <a:gdLst/>
            <a:ahLst/>
            <a:cxnLst/>
            <a:rect l="l" t="t" r="r" b="b"/>
            <a:pathLst>
              <a:path w="20219053" h="10370689">
                <a:moveTo>
                  <a:pt x="0" y="0"/>
                </a:moveTo>
                <a:lnTo>
                  <a:pt x="20219054" y="0"/>
                </a:lnTo>
                <a:lnTo>
                  <a:pt x="20219054" y="10370690"/>
                </a:lnTo>
                <a:lnTo>
                  <a:pt x="0" y="1037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110198" y="6300787"/>
            <a:ext cx="818177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It’s </a:t>
            </a:r>
            <a:r>
              <a:rPr lang="en-US" sz="4500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Your </a:t>
            </a:r>
            <a:r>
              <a:rPr lang="en-US" sz="45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time to plug into the future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8957ABE0-796A-482F-8133-317C09A034A2}"/>
              </a:ext>
            </a:extLst>
          </p:cNvPr>
          <p:cNvSpPr/>
          <p:nvPr/>
        </p:nvSpPr>
        <p:spPr>
          <a:xfrm>
            <a:off x="6476999" y="2933700"/>
            <a:ext cx="5334001" cy="2971801"/>
          </a:xfrm>
          <a:custGeom>
            <a:avLst/>
            <a:gdLst/>
            <a:ahLst/>
            <a:cxnLst/>
            <a:rect l="l" t="t" r="r" b="b"/>
            <a:pathLst>
              <a:path w="10830656" h="10830656">
                <a:moveTo>
                  <a:pt x="0" y="0"/>
                </a:moveTo>
                <a:lnTo>
                  <a:pt x="10830656" y="0"/>
                </a:lnTo>
                <a:lnTo>
                  <a:pt x="10830656" y="10830656"/>
                </a:lnTo>
                <a:lnTo>
                  <a:pt x="0" y="10830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802" t="-134804" r="-52248" b="-129642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4828" y="1818255"/>
            <a:ext cx="6782496" cy="8201203"/>
          </a:xfrm>
          <a:custGeom>
            <a:avLst/>
            <a:gdLst/>
            <a:ahLst/>
            <a:cxnLst/>
            <a:rect l="l" t="t" r="r" b="b"/>
            <a:pathLst>
              <a:path w="6782496" h="8201203">
                <a:moveTo>
                  <a:pt x="0" y="0"/>
                </a:moveTo>
                <a:lnTo>
                  <a:pt x="6782496" y="0"/>
                </a:lnTo>
                <a:lnTo>
                  <a:pt x="6782496" y="8201203"/>
                </a:lnTo>
                <a:lnTo>
                  <a:pt x="0" y="8201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18" b="-161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286104" y="2852412"/>
            <a:ext cx="1710909" cy="729291"/>
            <a:chOff x="0" y="0"/>
            <a:chExt cx="350565" cy="1494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565" cy="149432"/>
            </a:xfrm>
            <a:custGeom>
              <a:avLst/>
              <a:gdLst/>
              <a:ahLst/>
              <a:cxnLst/>
              <a:rect l="l" t="t" r="r" b="b"/>
              <a:pathLst>
                <a:path w="350565" h="149432">
                  <a:moveTo>
                    <a:pt x="74716" y="0"/>
                  </a:moveTo>
                  <a:lnTo>
                    <a:pt x="275849" y="0"/>
                  </a:lnTo>
                  <a:cubicBezTo>
                    <a:pt x="295665" y="0"/>
                    <a:pt x="314669" y="7872"/>
                    <a:pt x="328681" y="21884"/>
                  </a:cubicBezTo>
                  <a:cubicBezTo>
                    <a:pt x="342693" y="35896"/>
                    <a:pt x="350565" y="54900"/>
                    <a:pt x="350565" y="74716"/>
                  </a:cubicBezTo>
                  <a:lnTo>
                    <a:pt x="350565" y="74716"/>
                  </a:lnTo>
                  <a:cubicBezTo>
                    <a:pt x="350565" y="94532"/>
                    <a:pt x="342693" y="113536"/>
                    <a:pt x="328681" y="127548"/>
                  </a:cubicBezTo>
                  <a:cubicBezTo>
                    <a:pt x="314669" y="141560"/>
                    <a:pt x="295665" y="149432"/>
                    <a:pt x="275849" y="149432"/>
                  </a:cubicBezTo>
                  <a:lnTo>
                    <a:pt x="74716" y="149432"/>
                  </a:lnTo>
                  <a:cubicBezTo>
                    <a:pt x="54900" y="149432"/>
                    <a:pt x="35896" y="141560"/>
                    <a:pt x="21884" y="127548"/>
                  </a:cubicBezTo>
                  <a:cubicBezTo>
                    <a:pt x="7872" y="113536"/>
                    <a:pt x="0" y="94532"/>
                    <a:pt x="0" y="74716"/>
                  </a:cubicBezTo>
                  <a:lnTo>
                    <a:pt x="0" y="74716"/>
                  </a:lnTo>
                  <a:cubicBezTo>
                    <a:pt x="0" y="54900"/>
                    <a:pt x="7872" y="35896"/>
                    <a:pt x="21884" y="21884"/>
                  </a:cubicBezTo>
                  <a:cubicBezTo>
                    <a:pt x="35896" y="7872"/>
                    <a:pt x="54900" y="0"/>
                    <a:pt x="74716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0565" cy="1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152978" y="2011450"/>
            <a:ext cx="1710909" cy="729291"/>
            <a:chOff x="0" y="0"/>
            <a:chExt cx="350565" cy="1494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565" cy="149432"/>
            </a:xfrm>
            <a:custGeom>
              <a:avLst/>
              <a:gdLst/>
              <a:ahLst/>
              <a:cxnLst/>
              <a:rect l="l" t="t" r="r" b="b"/>
              <a:pathLst>
                <a:path w="350565" h="149432">
                  <a:moveTo>
                    <a:pt x="74716" y="0"/>
                  </a:moveTo>
                  <a:lnTo>
                    <a:pt x="275849" y="0"/>
                  </a:lnTo>
                  <a:cubicBezTo>
                    <a:pt x="295665" y="0"/>
                    <a:pt x="314669" y="7872"/>
                    <a:pt x="328681" y="21884"/>
                  </a:cubicBezTo>
                  <a:cubicBezTo>
                    <a:pt x="342693" y="35896"/>
                    <a:pt x="350565" y="54900"/>
                    <a:pt x="350565" y="74716"/>
                  </a:cubicBezTo>
                  <a:lnTo>
                    <a:pt x="350565" y="74716"/>
                  </a:lnTo>
                  <a:cubicBezTo>
                    <a:pt x="350565" y="94532"/>
                    <a:pt x="342693" y="113536"/>
                    <a:pt x="328681" y="127548"/>
                  </a:cubicBezTo>
                  <a:cubicBezTo>
                    <a:pt x="314669" y="141560"/>
                    <a:pt x="295665" y="149432"/>
                    <a:pt x="275849" y="149432"/>
                  </a:cubicBezTo>
                  <a:lnTo>
                    <a:pt x="74716" y="149432"/>
                  </a:lnTo>
                  <a:cubicBezTo>
                    <a:pt x="54900" y="149432"/>
                    <a:pt x="35896" y="141560"/>
                    <a:pt x="21884" y="127548"/>
                  </a:cubicBezTo>
                  <a:cubicBezTo>
                    <a:pt x="7872" y="113536"/>
                    <a:pt x="0" y="94532"/>
                    <a:pt x="0" y="74716"/>
                  </a:cubicBezTo>
                  <a:lnTo>
                    <a:pt x="0" y="74716"/>
                  </a:lnTo>
                  <a:cubicBezTo>
                    <a:pt x="0" y="54900"/>
                    <a:pt x="7872" y="35896"/>
                    <a:pt x="21884" y="21884"/>
                  </a:cubicBezTo>
                  <a:cubicBezTo>
                    <a:pt x="35896" y="7872"/>
                    <a:pt x="54900" y="0"/>
                    <a:pt x="74716" y="0"/>
                  </a:cubicBez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50565" cy="1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10370698" y="2376096"/>
            <a:ext cx="1608500" cy="15172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510172" y="1806988"/>
            <a:ext cx="1250625" cy="7876381"/>
          </a:xfrm>
          <a:custGeom>
            <a:avLst/>
            <a:gdLst/>
            <a:ahLst/>
            <a:cxnLst/>
            <a:rect l="l" t="t" r="r" b="b"/>
            <a:pathLst>
              <a:path w="1250625" h="7876381">
                <a:moveTo>
                  <a:pt x="0" y="0"/>
                </a:moveTo>
                <a:lnTo>
                  <a:pt x="1250625" y="0"/>
                </a:lnTo>
                <a:lnTo>
                  <a:pt x="1250625" y="7876381"/>
                </a:lnTo>
                <a:lnTo>
                  <a:pt x="0" y="7876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65" r="-273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689131" y="5572126"/>
            <a:ext cx="4445469" cy="942974"/>
            <a:chOff x="0" y="0"/>
            <a:chExt cx="1209501" cy="3382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9501" cy="338202"/>
            </a:xfrm>
            <a:custGeom>
              <a:avLst/>
              <a:gdLst/>
              <a:ahLst/>
              <a:cxnLst/>
              <a:rect l="l" t="t" r="r" b="b"/>
              <a:pathLst>
                <a:path w="1209501" h="338202">
                  <a:moveTo>
                    <a:pt x="0" y="0"/>
                  </a:moveTo>
                  <a:lnTo>
                    <a:pt x="1209501" y="0"/>
                  </a:lnTo>
                  <a:lnTo>
                    <a:pt x="1209501" y="338202"/>
                  </a:lnTo>
                  <a:lnTo>
                    <a:pt x="0" y="3382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71475" cap="sq">
              <a:solidFill>
                <a:srgbClr val="68DE6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09501" cy="376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875221" y="5281756"/>
            <a:ext cx="8241027" cy="971124"/>
            <a:chOff x="0" y="0"/>
            <a:chExt cx="2170476" cy="2557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70476" cy="255769"/>
            </a:xfrm>
            <a:custGeom>
              <a:avLst/>
              <a:gdLst/>
              <a:ahLst/>
              <a:cxnLst/>
              <a:rect l="l" t="t" r="r" b="b"/>
              <a:pathLst>
                <a:path w="2170476" h="255769">
                  <a:moveTo>
                    <a:pt x="47911" y="0"/>
                  </a:moveTo>
                  <a:lnTo>
                    <a:pt x="2122565" y="0"/>
                  </a:lnTo>
                  <a:cubicBezTo>
                    <a:pt x="2135272" y="0"/>
                    <a:pt x="2147458" y="5048"/>
                    <a:pt x="2156443" y="14033"/>
                  </a:cubicBezTo>
                  <a:cubicBezTo>
                    <a:pt x="2165428" y="23018"/>
                    <a:pt x="2170476" y="35204"/>
                    <a:pt x="2170476" y="47911"/>
                  </a:cubicBezTo>
                  <a:lnTo>
                    <a:pt x="2170476" y="207858"/>
                  </a:lnTo>
                  <a:cubicBezTo>
                    <a:pt x="2170476" y="220565"/>
                    <a:pt x="2165428" y="232751"/>
                    <a:pt x="2156443" y="241736"/>
                  </a:cubicBezTo>
                  <a:cubicBezTo>
                    <a:pt x="2147458" y="250722"/>
                    <a:pt x="2135272" y="255769"/>
                    <a:pt x="2122565" y="255769"/>
                  </a:cubicBezTo>
                  <a:lnTo>
                    <a:pt x="47911" y="255769"/>
                  </a:lnTo>
                  <a:cubicBezTo>
                    <a:pt x="35204" y="255769"/>
                    <a:pt x="23018" y="250722"/>
                    <a:pt x="14033" y="241736"/>
                  </a:cubicBezTo>
                  <a:cubicBezTo>
                    <a:pt x="5048" y="232751"/>
                    <a:pt x="0" y="220565"/>
                    <a:pt x="0" y="207858"/>
                  </a:cubicBezTo>
                  <a:lnTo>
                    <a:pt x="0" y="47911"/>
                  </a:lnTo>
                  <a:cubicBezTo>
                    <a:pt x="0" y="35204"/>
                    <a:pt x="5048" y="23018"/>
                    <a:pt x="14033" y="14033"/>
                  </a:cubicBezTo>
                  <a:cubicBezTo>
                    <a:pt x="23018" y="5048"/>
                    <a:pt x="35204" y="0"/>
                    <a:pt x="4791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70476" cy="293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60797" y="9604200"/>
            <a:ext cx="11193360" cy="421300"/>
            <a:chOff x="0" y="0"/>
            <a:chExt cx="2948045" cy="1109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48045" cy="110960"/>
            </a:xfrm>
            <a:custGeom>
              <a:avLst/>
              <a:gdLst/>
              <a:ahLst/>
              <a:cxnLst/>
              <a:rect l="l" t="t" r="r" b="b"/>
              <a:pathLst>
                <a:path w="2948045" h="110960">
                  <a:moveTo>
                    <a:pt x="35274" y="0"/>
                  </a:moveTo>
                  <a:lnTo>
                    <a:pt x="2912771" y="0"/>
                  </a:lnTo>
                  <a:cubicBezTo>
                    <a:pt x="2932253" y="0"/>
                    <a:pt x="2948045" y="15793"/>
                    <a:pt x="2948045" y="35274"/>
                  </a:cubicBezTo>
                  <a:lnTo>
                    <a:pt x="2948045" y="75685"/>
                  </a:lnTo>
                  <a:cubicBezTo>
                    <a:pt x="2948045" y="95167"/>
                    <a:pt x="2932253" y="110960"/>
                    <a:pt x="2912771" y="110960"/>
                  </a:cubicBezTo>
                  <a:lnTo>
                    <a:pt x="35274" y="110960"/>
                  </a:lnTo>
                  <a:cubicBezTo>
                    <a:pt x="15793" y="110960"/>
                    <a:pt x="0" y="95167"/>
                    <a:pt x="0" y="75685"/>
                  </a:cubicBezTo>
                  <a:lnTo>
                    <a:pt x="0" y="35274"/>
                  </a:lnTo>
                  <a:cubicBezTo>
                    <a:pt x="0" y="15793"/>
                    <a:pt x="15793" y="0"/>
                    <a:pt x="3527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948045" cy="14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73730" y="553016"/>
            <a:ext cx="10648950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Ontario Electricity Demand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67163" y="2988782"/>
            <a:ext cx="748791" cy="45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6 PM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13062" y="2110685"/>
            <a:ext cx="790740" cy="456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8 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3730" y="1365817"/>
            <a:ext cx="220181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E2E2E"/>
                </a:solidFill>
                <a:latin typeface="Neue Montreal"/>
                <a:ea typeface="Neue Montreal"/>
                <a:cs typeface="Neue Montreal"/>
                <a:sym typeface="Neue Montreal"/>
              </a:rPr>
              <a:t>Source:</a:t>
            </a:r>
            <a:r>
              <a:rPr lang="en-US" sz="2999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IESO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60797" y="9635744"/>
            <a:ext cx="1126442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16. Mar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20056" y="9635744"/>
            <a:ext cx="1126442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17. Mar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22826" y="9635744"/>
            <a:ext cx="1126442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18. Mar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38879" y="9635744"/>
            <a:ext cx="803032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12PM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68286" y="9635744"/>
            <a:ext cx="770723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12PM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19525" y="1919546"/>
            <a:ext cx="1740736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25.000 MW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819525" y="3436758"/>
            <a:ext cx="1740736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20.000 MW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36648" y="4891739"/>
            <a:ext cx="1623613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15.000 MW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819525" y="6405563"/>
            <a:ext cx="1740736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10.000 MW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004918" y="7862237"/>
            <a:ext cx="1555343" cy="45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5.000 MW</a:t>
            </a:r>
          </a:p>
        </p:txBody>
      </p:sp>
      <p:sp>
        <p:nvSpPr>
          <p:cNvPr id="35" name="AutoShape 35"/>
          <p:cNvSpPr/>
          <p:nvPr/>
        </p:nvSpPr>
        <p:spPr>
          <a:xfrm flipH="1">
            <a:off x="11979198" y="3217058"/>
            <a:ext cx="558126" cy="6762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>
            <a:off x="11979198" y="2376096"/>
            <a:ext cx="216998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12537324" y="3217058"/>
            <a:ext cx="27487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6096000" y="2229637"/>
            <a:ext cx="3253530" cy="292332"/>
            <a:chOff x="0" y="0"/>
            <a:chExt cx="856897" cy="769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56897" cy="76993"/>
            </a:xfrm>
            <a:custGeom>
              <a:avLst/>
              <a:gdLst/>
              <a:ahLst/>
              <a:cxnLst/>
              <a:rect l="l" t="t" r="r" b="b"/>
              <a:pathLst>
                <a:path w="856897" h="76993">
                  <a:moveTo>
                    <a:pt x="38496" y="0"/>
                  </a:moveTo>
                  <a:lnTo>
                    <a:pt x="818400" y="0"/>
                  </a:lnTo>
                  <a:cubicBezTo>
                    <a:pt x="828610" y="0"/>
                    <a:pt x="838402" y="4056"/>
                    <a:pt x="845621" y="11275"/>
                  </a:cubicBezTo>
                  <a:cubicBezTo>
                    <a:pt x="852841" y="18495"/>
                    <a:pt x="856897" y="28286"/>
                    <a:pt x="856897" y="38496"/>
                  </a:cubicBezTo>
                  <a:lnTo>
                    <a:pt x="856897" y="38496"/>
                  </a:lnTo>
                  <a:cubicBezTo>
                    <a:pt x="856897" y="48706"/>
                    <a:pt x="852841" y="58498"/>
                    <a:pt x="845621" y="65717"/>
                  </a:cubicBezTo>
                  <a:cubicBezTo>
                    <a:pt x="838402" y="72937"/>
                    <a:pt x="828610" y="76993"/>
                    <a:pt x="818400" y="76993"/>
                  </a:cubicBezTo>
                  <a:lnTo>
                    <a:pt x="38496" y="76993"/>
                  </a:lnTo>
                  <a:cubicBezTo>
                    <a:pt x="28286" y="76993"/>
                    <a:pt x="18495" y="72937"/>
                    <a:pt x="11275" y="65717"/>
                  </a:cubicBezTo>
                  <a:cubicBezTo>
                    <a:pt x="4056" y="58498"/>
                    <a:pt x="0" y="48706"/>
                    <a:pt x="0" y="38496"/>
                  </a:cubicBezTo>
                  <a:lnTo>
                    <a:pt x="0" y="38496"/>
                  </a:lnTo>
                  <a:cubicBezTo>
                    <a:pt x="0" y="28286"/>
                    <a:pt x="4056" y="18495"/>
                    <a:pt x="11275" y="11275"/>
                  </a:cubicBezTo>
                  <a:cubicBezTo>
                    <a:pt x="18495" y="4056"/>
                    <a:pt x="28286" y="0"/>
                    <a:pt x="384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56897" cy="115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1" name="Freeform 2">
            <a:extLst>
              <a:ext uri="{FF2B5EF4-FFF2-40B4-BE49-F238E27FC236}">
                <a16:creationId xmlns:a16="http://schemas.microsoft.com/office/drawing/2014/main" id="{D84B38BB-42B5-DB92-6E31-1DCC5FF2B913}"/>
              </a:ext>
            </a:extLst>
          </p:cNvPr>
          <p:cNvSpPr/>
          <p:nvPr/>
        </p:nvSpPr>
        <p:spPr>
          <a:xfrm>
            <a:off x="15922027" y="8648700"/>
            <a:ext cx="2137373" cy="1143000"/>
          </a:xfrm>
          <a:custGeom>
            <a:avLst/>
            <a:gdLst/>
            <a:ahLst/>
            <a:cxnLst/>
            <a:rect l="l" t="t" r="r" b="b"/>
            <a:pathLst>
              <a:path w="4127863" h="4127863">
                <a:moveTo>
                  <a:pt x="0" y="0"/>
                </a:moveTo>
                <a:lnTo>
                  <a:pt x="4127863" y="0"/>
                </a:lnTo>
                <a:lnTo>
                  <a:pt x="4127863" y="4127862"/>
                </a:lnTo>
                <a:lnTo>
                  <a:pt x="0" y="4127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941" t="-127239" r="-49185" b="-13390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2638" y="947881"/>
            <a:ext cx="14090187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Our Charging Demand Simulation (kWh)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358" y="549734"/>
            <a:ext cx="19798716" cy="11387159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968818" y="9560291"/>
            <a:ext cx="1529048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657798" y="2521296"/>
            <a:ext cx="2438202" cy="2261534"/>
            <a:chOff x="0" y="0"/>
            <a:chExt cx="642160" cy="5956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2160" cy="595630"/>
            </a:xfrm>
            <a:custGeom>
              <a:avLst/>
              <a:gdLst/>
              <a:ahLst/>
              <a:cxnLst/>
              <a:rect l="l" t="t" r="r" b="b"/>
              <a:pathLst>
                <a:path w="642160" h="595630">
                  <a:moveTo>
                    <a:pt x="0" y="0"/>
                  </a:moveTo>
                  <a:lnTo>
                    <a:pt x="642160" y="0"/>
                  </a:lnTo>
                  <a:lnTo>
                    <a:pt x="642160" y="595630"/>
                  </a:lnTo>
                  <a:lnTo>
                    <a:pt x="0" y="5956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71450" cap="sq">
              <a:solidFill>
                <a:srgbClr val="68DE6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42160" cy="633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14938" y="2652713"/>
            <a:ext cx="72233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D0D0D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8 am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51821" y="3803688"/>
            <a:ext cx="3355179" cy="609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All </a:t>
            </a:r>
            <a:r>
              <a:rPr lang="en-US" sz="3699" b="1" dirty="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PVs</a:t>
            </a:r>
            <a:r>
              <a:rPr lang="en-US" sz="3699" b="1" dirty="0">
                <a:solidFill>
                  <a:srgbClr val="0D0D0D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 </a:t>
            </a:r>
            <a:r>
              <a:rPr lang="en-US" sz="3699" dirty="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are </a:t>
            </a:r>
            <a:r>
              <a:rPr lang="en-US" sz="3699" b="1" dirty="0">
                <a:solidFill>
                  <a:srgbClr val="0D0D0D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EVs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682759" y="3633024"/>
            <a:ext cx="810110" cy="810110"/>
          </a:xfrm>
          <a:custGeom>
            <a:avLst/>
            <a:gdLst/>
            <a:ahLst/>
            <a:cxnLst/>
            <a:rect l="l" t="t" r="r" b="b"/>
            <a:pathLst>
              <a:path w="810110" h="810110">
                <a:moveTo>
                  <a:pt x="0" y="0"/>
                </a:moveTo>
                <a:lnTo>
                  <a:pt x="810110" y="0"/>
                </a:lnTo>
                <a:lnTo>
                  <a:pt x="810110" y="810110"/>
                </a:lnTo>
                <a:lnTo>
                  <a:pt x="0" y="810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6330168" y="4475970"/>
            <a:ext cx="1576832" cy="497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(GTHA)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01635" y="2785966"/>
            <a:ext cx="2890365" cy="2187845"/>
            <a:chOff x="0" y="0"/>
            <a:chExt cx="761248" cy="5762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61248" cy="576222"/>
            </a:xfrm>
            <a:custGeom>
              <a:avLst/>
              <a:gdLst/>
              <a:ahLst/>
              <a:cxnLst/>
              <a:rect l="l" t="t" r="r" b="b"/>
              <a:pathLst>
                <a:path w="761248" h="576222">
                  <a:moveTo>
                    <a:pt x="0" y="0"/>
                  </a:moveTo>
                  <a:lnTo>
                    <a:pt x="761248" y="0"/>
                  </a:lnTo>
                  <a:lnTo>
                    <a:pt x="761248" y="576222"/>
                  </a:lnTo>
                  <a:lnTo>
                    <a:pt x="0" y="576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52400" cap="sq">
              <a:solidFill>
                <a:srgbClr val="68DE6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61248" cy="614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277601" y="2865936"/>
            <a:ext cx="742614" cy="405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D0D0D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6 pm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4700588" y="3633024"/>
            <a:ext cx="0" cy="5927267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V="1">
            <a:off x="10796588" y="3271701"/>
            <a:ext cx="0" cy="628859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024DAF0C-FDBA-3F56-FC50-7FA2B32E5B1B}"/>
              </a:ext>
            </a:extLst>
          </p:cNvPr>
          <p:cNvSpPr/>
          <p:nvPr/>
        </p:nvSpPr>
        <p:spPr>
          <a:xfrm>
            <a:off x="15623026" y="449898"/>
            <a:ext cx="2137373" cy="1143000"/>
          </a:xfrm>
          <a:custGeom>
            <a:avLst/>
            <a:gdLst/>
            <a:ahLst/>
            <a:cxnLst/>
            <a:rect l="l" t="t" r="r" b="b"/>
            <a:pathLst>
              <a:path w="4127863" h="4127863">
                <a:moveTo>
                  <a:pt x="0" y="0"/>
                </a:moveTo>
                <a:lnTo>
                  <a:pt x="4127863" y="0"/>
                </a:lnTo>
                <a:lnTo>
                  <a:pt x="4127863" y="4127862"/>
                </a:lnTo>
                <a:lnTo>
                  <a:pt x="0" y="4127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941" t="-127239" r="-49185" b="-13390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wipe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D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1224" y="4659313"/>
            <a:ext cx="1298555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This will add </a:t>
            </a:r>
            <a:r>
              <a:rPr lang="en-US" sz="5000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11%</a:t>
            </a:r>
            <a:r>
              <a:rPr lang="en-US" sz="500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to the Ontario electricity demand</a:t>
            </a:r>
          </a:p>
        </p:txBody>
      </p:sp>
      <p:sp>
        <p:nvSpPr>
          <p:cNvPr id="3" name="Freeform 3"/>
          <p:cNvSpPr/>
          <p:nvPr/>
        </p:nvSpPr>
        <p:spPr>
          <a:xfrm rot="-7647213">
            <a:off x="4466835" y="-994875"/>
            <a:ext cx="20219053" cy="10370689"/>
          </a:xfrm>
          <a:custGeom>
            <a:avLst/>
            <a:gdLst/>
            <a:ahLst/>
            <a:cxnLst/>
            <a:rect l="l" t="t" r="r" b="b"/>
            <a:pathLst>
              <a:path w="20219053" h="10370689">
                <a:moveTo>
                  <a:pt x="0" y="0"/>
                </a:moveTo>
                <a:lnTo>
                  <a:pt x="20219054" y="0"/>
                </a:lnTo>
                <a:lnTo>
                  <a:pt x="20219054" y="10370690"/>
                </a:lnTo>
                <a:lnTo>
                  <a:pt x="0" y="1037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24448" y="1258210"/>
            <a:ext cx="166337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Page 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623026" y="1344472"/>
            <a:ext cx="240861" cy="2408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45666"/>
            <a:ext cx="829865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10400">
                <a:solidFill>
                  <a:srgbClr val="0D0D0D"/>
                </a:solidFill>
                <a:latin typeface="Neue Montreal"/>
                <a:ea typeface="Neue Montreal"/>
                <a:cs typeface="Neue Montreal"/>
                <a:sym typeface="Neue Montreal"/>
              </a:rPr>
              <a:t>EV Adoption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29002"/>
            <a:ext cx="2781300" cy="936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dirty="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(</a:t>
            </a:r>
            <a:r>
              <a:rPr lang="en-US" sz="5499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Ontario</a:t>
            </a:r>
            <a:r>
              <a:rPr lang="en-US" sz="5499" b="1" dirty="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)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201" y="1782152"/>
            <a:ext cx="9210608" cy="906704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363200" y="8961755"/>
            <a:ext cx="1486904" cy="62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endParaRPr dirty="0"/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150.000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82825" y="2747509"/>
            <a:ext cx="1838623" cy="62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endParaRPr/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9.000.000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63198" y="8404860"/>
            <a:ext cx="1782217" cy="62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endParaRPr/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68DE6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1.000.000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8974" y="4781550"/>
            <a:ext cx="6332439" cy="2689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Currently, </a:t>
            </a:r>
            <a:r>
              <a:rPr lang="en-US" sz="5099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EVs </a:t>
            </a:r>
            <a:r>
              <a:rPr lang="en-US" sz="50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make up </a:t>
            </a:r>
            <a:r>
              <a:rPr lang="en-US" sz="5099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less than 2%</a:t>
            </a:r>
            <a:r>
              <a:rPr lang="en-US" sz="50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of all conventional vehicles</a:t>
            </a:r>
            <a:r>
              <a:rPr lang="en-US" sz="5099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932379" y="3637170"/>
            <a:ext cx="6332439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Milllion, EVs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CB4982F8-8970-3703-C77E-B09BFD1F3F9B}"/>
              </a:ext>
            </a:extLst>
          </p:cNvPr>
          <p:cNvSpPr/>
          <p:nvPr/>
        </p:nvSpPr>
        <p:spPr>
          <a:xfrm>
            <a:off x="15623026" y="449898"/>
            <a:ext cx="2137373" cy="1143000"/>
          </a:xfrm>
          <a:custGeom>
            <a:avLst/>
            <a:gdLst/>
            <a:ahLst/>
            <a:cxnLst/>
            <a:rect l="l" t="t" r="r" b="b"/>
            <a:pathLst>
              <a:path w="4127863" h="4127863">
                <a:moveTo>
                  <a:pt x="0" y="0"/>
                </a:moveTo>
                <a:lnTo>
                  <a:pt x="4127863" y="0"/>
                </a:lnTo>
                <a:lnTo>
                  <a:pt x="4127863" y="4127862"/>
                </a:lnTo>
                <a:lnTo>
                  <a:pt x="0" y="412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941" t="-127239" r="-49185" b="-13390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51" y="1478763"/>
            <a:ext cx="14658898" cy="834319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3036126" y="8600377"/>
            <a:ext cx="1221574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3036126" y="2700338"/>
            <a:ext cx="0" cy="59000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445808" y="3307294"/>
            <a:ext cx="846796" cy="478233"/>
            <a:chOff x="0" y="0"/>
            <a:chExt cx="180074" cy="1016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074" cy="101698"/>
            </a:xfrm>
            <a:custGeom>
              <a:avLst/>
              <a:gdLst/>
              <a:ahLst/>
              <a:cxnLst/>
              <a:rect l="l" t="t" r="r" b="b"/>
              <a:pathLst>
                <a:path w="180074" h="101698">
                  <a:moveTo>
                    <a:pt x="0" y="0"/>
                  </a:moveTo>
                  <a:lnTo>
                    <a:pt x="180074" y="0"/>
                  </a:lnTo>
                  <a:lnTo>
                    <a:pt x="180074" y="101698"/>
                  </a:lnTo>
                  <a:lnTo>
                    <a:pt x="0" y="101698"/>
                  </a:lnTo>
                  <a:close/>
                </a:path>
              </a:pathLst>
            </a:custGeom>
            <a:solidFill>
              <a:srgbClr val="68DE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0074" cy="15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58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5989" y="251660"/>
            <a:ext cx="10750446" cy="167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3"/>
              </a:lnSpc>
            </a:pPr>
            <a:r>
              <a:rPr lang="en-US" sz="6495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Government </a:t>
            </a:r>
            <a:r>
              <a:rPr lang="en-US" sz="6495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Cost</a:t>
            </a:r>
            <a:r>
              <a:rPr lang="en-US" sz="6495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Comparison</a:t>
            </a:r>
          </a:p>
          <a:p>
            <a:pPr algn="l">
              <a:lnSpc>
                <a:spcPts val="4118"/>
              </a:lnSpc>
            </a:pPr>
            <a:r>
              <a:rPr lang="en-US" sz="2942" b="1">
                <a:solidFill>
                  <a:srgbClr val="68DE68"/>
                </a:solidFill>
                <a:latin typeface="Inter Bold"/>
                <a:ea typeface="Inter Bold"/>
                <a:cs typeface="Inter Bold"/>
                <a:sym typeface="Inter Bold"/>
              </a:rPr>
              <a:t>Single charge</a:t>
            </a:r>
            <a:r>
              <a:rPr lang="en-US" sz="2942">
                <a:solidFill>
                  <a:srgbClr val="68DE6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4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 </a:t>
            </a:r>
            <a:r>
              <a:rPr lang="en-US" sz="2942" b="1">
                <a:solidFill>
                  <a:srgbClr val="68DE68"/>
                </a:solidFill>
                <a:latin typeface="Inter Bold"/>
                <a:ea typeface="Inter Bold"/>
                <a:cs typeface="Inter Bold"/>
                <a:sym typeface="Inter Bold"/>
              </a:rPr>
              <a:t>all</a:t>
            </a:r>
            <a:r>
              <a:rPr lang="en-US" sz="294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42" b="1">
                <a:solidFill>
                  <a:srgbClr val="68DE68"/>
                </a:solidFill>
                <a:latin typeface="Inter Bold"/>
                <a:ea typeface="Inter Bold"/>
                <a:cs typeface="Inter Bold"/>
                <a:sym typeface="Inter Bold"/>
              </a:rPr>
              <a:t>EVs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56151" y="8732837"/>
            <a:ext cx="1649555" cy="99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2025</a:t>
            </a:r>
          </a:p>
          <a:p>
            <a:pPr algn="ctr">
              <a:lnSpc>
                <a:spcPts val="5560"/>
              </a:lnSpc>
            </a:pPr>
            <a:r>
              <a:rPr lang="en-US" sz="2224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150.000 EVs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05762" y="8783829"/>
            <a:ext cx="2064663" cy="99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2030</a:t>
            </a:r>
          </a:p>
          <a:p>
            <a:pPr algn="ctr">
              <a:lnSpc>
                <a:spcPts val="5560"/>
              </a:lnSpc>
            </a:pPr>
            <a:r>
              <a:rPr lang="en-US" sz="2224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1.000.000 EVs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4534" y="8783829"/>
            <a:ext cx="2013941" cy="99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2035</a:t>
            </a:r>
          </a:p>
          <a:p>
            <a:pPr algn="ctr">
              <a:lnSpc>
                <a:spcPts val="5560"/>
              </a:lnSpc>
            </a:pPr>
            <a:r>
              <a:rPr lang="en-US" sz="2224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9.000.000 EVs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51764" y="8226436"/>
            <a:ext cx="158586" cy="38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2224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41178" y="2528788"/>
            <a:ext cx="369171" cy="38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2224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40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9484" y="3949165"/>
            <a:ext cx="360302" cy="38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2224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30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60526" y="5435718"/>
            <a:ext cx="329261" cy="38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2224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3740" y="6918891"/>
            <a:ext cx="276046" cy="38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2224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06319" y="7285491"/>
            <a:ext cx="3549219" cy="705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3724" b="1">
                <a:solidFill>
                  <a:srgbClr val="2ECC71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$0.45M Savings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36057" y="6484132"/>
            <a:ext cx="2815886" cy="64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8"/>
              </a:lnSpc>
            </a:pPr>
            <a:r>
              <a:rPr lang="en-US" sz="3724" b="1">
                <a:solidFill>
                  <a:srgbClr val="2ECC71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$3M Savings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50130" y="2103932"/>
            <a:ext cx="3022748" cy="64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1"/>
              </a:lnSpc>
            </a:pPr>
            <a:r>
              <a:rPr lang="en-US" sz="3724" b="1">
                <a:solidFill>
                  <a:srgbClr val="2ECC71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$18M Savings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445808" y="4175173"/>
            <a:ext cx="846796" cy="478233"/>
            <a:chOff x="0" y="0"/>
            <a:chExt cx="180074" cy="1016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0074" cy="101698"/>
            </a:xfrm>
            <a:custGeom>
              <a:avLst/>
              <a:gdLst/>
              <a:ahLst/>
              <a:cxnLst/>
              <a:rect l="l" t="t" r="r" b="b"/>
              <a:pathLst>
                <a:path w="180074" h="101698">
                  <a:moveTo>
                    <a:pt x="0" y="0"/>
                  </a:moveTo>
                  <a:lnTo>
                    <a:pt x="180074" y="0"/>
                  </a:lnTo>
                  <a:lnTo>
                    <a:pt x="180074" y="101698"/>
                  </a:lnTo>
                  <a:lnTo>
                    <a:pt x="0" y="1016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80074" cy="15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58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25041" y="3862315"/>
            <a:ext cx="3647996" cy="7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7"/>
              </a:lnSpc>
            </a:pPr>
            <a:r>
              <a:rPr lang="en-US" sz="2754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On-Peak </a:t>
            </a:r>
            <a:r>
              <a:rPr lang="en-US" sz="2754" b="1">
                <a:solidFill>
                  <a:srgbClr val="2E2E2E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(Natural Gas)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11810" y="2994436"/>
            <a:ext cx="3661226" cy="7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7"/>
              </a:lnSpc>
            </a:pPr>
            <a:r>
              <a:rPr lang="en-US" sz="2754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Off-Peak </a:t>
            </a:r>
            <a:r>
              <a:rPr lang="en-US" sz="2754" b="1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(Hydropower)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4466" y="8190829"/>
            <a:ext cx="1094007" cy="40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224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$0.45M 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190670" y="5420328"/>
            <a:ext cx="1993903" cy="46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Million, CAD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17955" y="8049007"/>
            <a:ext cx="865015" cy="40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224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$0.9M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28566" y="7936993"/>
            <a:ext cx="683718" cy="18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2"/>
              </a:lnSpc>
            </a:pPr>
            <a:r>
              <a:rPr lang="en-US" sz="2224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$3M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48858" y="7371216"/>
            <a:ext cx="666104" cy="38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6"/>
              </a:lnSpc>
            </a:pPr>
            <a:r>
              <a:rPr lang="en-US" sz="2224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$6M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70928" y="2924308"/>
            <a:ext cx="755834" cy="38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8"/>
              </a:lnSpc>
            </a:pPr>
            <a:r>
              <a:rPr lang="en-US" sz="2224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$36M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929271" y="5554823"/>
            <a:ext cx="720604" cy="381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3"/>
              </a:lnSpc>
            </a:pPr>
            <a:r>
              <a:rPr lang="en-US" sz="2224" b="1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$18M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12348845" y="3307294"/>
            <a:ext cx="0" cy="2629182"/>
          </a:xfrm>
          <a:prstGeom prst="line">
            <a:avLst/>
          </a:prstGeom>
          <a:ln w="38100" cap="flat">
            <a:solidFill>
              <a:srgbClr val="2ECC7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>
            <a:off x="12348845" y="5936476"/>
            <a:ext cx="1976204" cy="35476"/>
          </a:xfrm>
          <a:prstGeom prst="line">
            <a:avLst/>
          </a:prstGeom>
          <a:ln w="38100" cap="flat">
            <a:solidFill>
              <a:srgbClr val="2ECC7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AutoShape 35"/>
          <p:cNvSpPr/>
          <p:nvPr/>
        </p:nvSpPr>
        <p:spPr>
          <a:xfrm flipV="1">
            <a:off x="8181910" y="7754484"/>
            <a:ext cx="0" cy="370723"/>
          </a:xfrm>
          <a:prstGeom prst="line">
            <a:avLst/>
          </a:prstGeom>
          <a:ln w="38100" cap="flat">
            <a:solidFill>
              <a:srgbClr val="2ECC7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>
            <a:off x="8155898" y="8144254"/>
            <a:ext cx="1976204" cy="35476"/>
          </a:xfrm>
          <a:prstGeom prst="line">
            <a:avLst/>
          </a:prstGeom>
          <a:ln w="38100" cap="flat">
            <a:solidFill>
              <a:srgbClr val="2ECC7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2">
            <a:extLst>
              <a:ext uri="{FF2B5EF4-FFF2-40B4-BE49-F238E27FC236}">
                <a16:creationId xmlns:a16="http://schemas.microsoft.com/office/drawing/2014/main" id="{F85C035E-AF4B-806D-2EFD-AF9C75DEF641}"/>
              </a:ext>
            </a:extLst>
          </p:cNvPr>
          <p:cNvSpPr/>
          <p:nvPr/>
        </p:nvSpPr>
        <p:spPr>
          <a:xfrm>
            <a:off x="15922027" y="8648700"/>
            <a:ext cx="2137373" cy="1143000"/>
          </a:xfrm>
          <a:custGeom>
            <a:avLst/>
            <a:gdLst/>
            <a:ahLst/>
            <a:cxnLst/>
            <a:rect l="l" t="t" r="r" b="b"/>
            <a:pathLst>
              <a:path w="4127863" h="4127863">
                <a:moveTo>
                  <a:pt x="0" y="0"/>
                </a:moveTo>
                <a:lnTo>
                  <a:pt x="4127863" y="0"/>
                </a:lnTo>
                <a:lnTo>
                  <a:pt x="4127863" y="4127862"/>
                </a:lnTo>
                <a:lnTo>
                  <a:pt x="0" y="412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941" t="-127239" r="-49185" b="-133903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74081" y="4733195"/>
            <a:ext cx="13939837" cy="82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How do we </a:t>
            </a:r>
            <a:r>
              <a:rPr lang="en-US" sz="5000" b="1" dirty="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incentivize</a:t>
            </a:r>
            <a:r>
              <a:rPr lang="en-US" sz="5000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 people to charge </a:t>
            </a:r>
            <a:r>
              <a:rPr lang="en-US" sz="5000" b="1" dirty="0">
                <a:solidFill>
                  <a:srgbClr val="68DE68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off-peak</a:t>
            </a:r>
            <a:r>
              <a:rPr lang="en-US" sz="5000" b="1" dirty="0">
                <a:solidFill>
                  <a:srgbClr val="000000"/>
                </a:solidFill>
                <a:latin typeface="Neue Montreal Bold"/>
                <a:ea typeface="Neue Montreal Bold"/>
                <a:cs typeface="Neue Montreal Bold"/>
                <a:sym typeface="Neue Montreal Bold"/>
              </a:rPr>
              <a:t>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D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647213">
            <a:off x="4466835" y="-994875"/>
            <a:ext cx="20219053" cy="10370689"/>
          </a:xfrm>
          <a:custGeom>
            <a:avLst/>
            <a:gdLst/>
            <a:ahLst/>
            <a:cxnLst/>
            <a:rect l="l" t="t" r="r" b="b"/>
            <a:pathLst>
              <a:path w="20219053" h="10370689">
                <a:moveTo>
                  <a:pt x="0" y="0"/>
                </a:moveTo>
                <a:lnTo>
                  <a:pt x="20219054" y="0"/>
                </a:lnTo>
                <a:lnTo>
                  <a:pt x="20219054" y="10370690"/>
                </a:lnTo>
                <a:lnTo>
                  <a:pt x="0" y="1037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76999" y="2933700"/>
            <a:ext cx="5334001" cy="2971801"/>
          </a:xfrm>
          <a:custGeom>
            <a:avLst/>
            <a:gdLst/>
            <a:ahLst/>
            <a:cxnLst/>
            <a:rect l="l" t="t" r="r" b="b"/>
            <a:pathLst>
              <a:path w="10830656" h="10830656">
                <a:moveTo>
                  <a:pt x="0" y="0"/>
                </a:moveTo>
                <a:lnTo>
                  <a:pt x="10830656" y="0"/>
                </a:lnTo>
                <a:lnTo>
                  <a:pt x="10830656" y="10830656"/>
                </a:lnTo>
                <a:lnTo>
                  <a:pt x="0" y="10830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802" t="-134804" r="-52248" b="-12964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3825824" y="6300787"/>
            <a:ext cx="1075052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plug in when you get home and forget about it.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DE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647213">
            <a:off x="4466835" y="-994875"/>
            <a:ext cx="20219053" cy="10370689"/>
          </a:xfrm>
          <a:custGeom>
            <a:avLst/>
            <a:gdLst/>
            <a:ahLst/>
            <a:cxnLst/>
            <a:rect l="l" t="t" r="r" b="b"/>
            <a:pathLst>
              <a:path w="20219053" h="10370689">
                <a:moveTo>
                  <a:pt x="0" y="0"/>
                </a:moveTo>
                <a:lnTo>
                  <a:pt x="20219054" y="0"/>
                </a:lnTo>
                <a:lnTo>
                  <a:pt x="20219054" y="10370690"/>
                </a:lnTo>
                <a:lnTo>
                  <a:pt x="0" y="10370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15838" y="804522"/>
            <a:ext cx="3574273" cy="7072312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64" r="-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222315" y="2185987"/>
            <a:ext cx="3574273" cy="7072313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4" r="-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909762" y="804522"/>
            <a:ext cx="3574273" cy="7072313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64" r="-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8764782" y="1154622"/>
            <a:ext cx="1272786" cy="941862"/>
          </a:xfrm>
          <a:custGeom>
            <a:avLst/>
            <a:gdLst/>
            <a:ahLst/>
            <a:cxnLst/>
            <a:rect l="l" t="t" r="r" b="b"/>
            <a:pathLst>
              <a:path w="1272786" h="941862">
                <a:moveTo>
                  <a:pt x="0" y="0"/>
                </a:moveTo>
                <a:lnTo>
                  <a:pt x="1272786" y="0"/>
                </a:lnTo>
                <a:lnTo>
                  <a:pt x="1272786" y="941862"/>
                </a:lnTo>
                <a:lnTo>
                  <a:pt x="0" y="941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-5302956">
            <a:off x="13786023" y="8108755"/>
            <a:ext cx="833902" cy="380468"/>
          </a:xfrm>
          <a:custGeom>
            <a:avLst/>
            <a:gdLst/>
            <a:ahLst/>
            <a:cxnLst/>
            <a:rect l="l" t="t" r="r" b="b"/>
            <a:pathLst>
              <a:path w="833902" h="380468">
                <a:moveTo>
                  <a:pt x="0" y="0"/>
                </a:moveTo>
                <a:lnTo>
                  <a:pt x="833902" y="0"/>
                </a:lnTo>
                <a:lnTo>
                  <a:pt x="833902" y="380467"/>
                </a:lnTo>
                <a:lnTo>
                  <a:pt x="0" y="3804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-6783015">
            <a:off x="3410260" y="8100587"/>
            <a:ext cx="818529" cy="502372"/>
          </a:xfrm>
          <a:custGeom>
            <a:avLst/>
            <a:gdLst/>
            <a:ahLst/>
            <a:cxnLst/>
            <a:rect l="l" t="t" r="r" b="b"/>
            <a:pathLst>
              <a:path w="818529" h="502372">
                <a:moveTo>
                  <a:pt x="0" y="0"/>
                </a:moveTo>
                <a:lnTo>
                  <a:pt x="818530" y="0"/>
                </a:lnTo>
                <a:lnTo>
                  <a:pt x="818530" y="502372"/>
                </a:lnTo>
                <a:lnTo>
                  <a:pt x="0" y="50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8253315" y="467726"/>
            <a:ext cx="4316012" cy="59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348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Dashboard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368093" y="8616704"/>
            <a:ext cx="6200764" cy="120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348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Smart scheduling</a:t>
            </a:r>
          </a:p>
          <a:p>
            <a:pPr algn="ctr">
              <a:lnSpc>
                <a:spcPts val="4872"/>
              </a:lnSpc>
              <a:spcBef>
                <a:spcPct val="0"/>
              </a:spcBef>
            </a:pPr>
            <a:r>
              <a:rPr lang="en-US" sz="3480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(B2B Subscription)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8591" y="8750512"/>
            <a:ext cx="5401868" cy="120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Neue Montreal"/>
                <a:ea typeface="Neue Montreal"/>
                <a:cs typeface="Neue Montreal"/>
                <a:sym typeface="Neue Montreal"/>
              </a:rPr>
              <a:t>Loyalty points and neighborhood leaderboard!</a:t>
            </a:r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438</Words>
  <Application>Microsoft Macintosh PowerPoint</Application>
  <PresentationFormat>Custom</PresentationFormat>
  <Paragraphs>152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Inter</vt:lpstr>
      <vt:lpstr>Neue Montreal</vt:lpstr>
      <vt:lpstr>Open Sans Bold</vt:lpstr>
      <vt:lpstr>Agrandir Grand Bold</vt:lpstr>
      <vt:lpstr>Calibri</vt:lpstr>
      <vt:lpstr>Agrandir Grand</vt:lpstr>
      <vt:lpstr>Inter Bold</vt:lpstr>
      <vt:lpstr>Liberation Sans</vt:lpstr>
      <vt:lpstr>Horizon</vt:lpstr>
      <vt:lpstr>Neue Montreal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Modern Marketing Plan Presentation</dc:title>
  <cp:lastModifiedBy>Diana Shakhova</cp:lastModifiedBy>
  <cp:revision>5</cp:revision>
  <dcterms:created xsi:type="dcterms:W3CDTF">2006-08-16T00:00:00Z</dcterms:created>
  <dcterms:modified xsi:type="dcterms:W3CDTF">2025-03-21T04:45:41Z</dcterms:modified>
  <dc:identifier>DAGiBusgWSQ</dc:identifier>
</cp:coreProperties>
</file>